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601200" cy="12801600" type="A3"/>
  <p:notesSz cx="7099300" cy="10234613"/>
  <p:defaultTextStyle>
    <a:defPPr>
      <a:defRPr lang="ca-ES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46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ca-ES" smtClean="0"/>
              <a:t>Feu clic aquí per editar l'estil de subtítols del patró.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3552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1350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61250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8585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0113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675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8079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6266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398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3461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ca-ES" smtClean="0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2181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A4A71-BCA2-4C0B-B91E-597C043BAFCA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30893-1382-4F12-BA46-51A9A7DEC93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4970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tge 1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084" t="20380" r="21909" b="14420"/>
          <a:stretch>
            <a:fillRect/>
          </a:stretch>
        </p:blipFill>
        <p:spPr bwMode="auto">
          <a:xfrm>
            <a:off x="179253" y="6917587"/>
            <a:ext cx="3459297" cy="2269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7438" t="30730" r="7312" b="30829"/>
          <a:stretch/>
        </p:blipFill>
        <p:spPr bwMode="auto">
          <a:xfrm>
            <a:off x="-10998" y="9201151"/>
            <a:ext cx="9612197" cy="166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7545" r="7206" b="33053"/>
          <a:stretch/>
        </p:blipFill>
        <p:spPr bwMode="auto">
          <a:xfrm>
            <a:off x="0" y="1072468"/>
            <a:ext cx="9601200" cy="289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Agrupa 2"/>
          <p:cNvGrpSpPr/>
          <p:nvPr/>
        </p:nvGrpSpPr>
        <p:grpSpPr>
          <a:xfrm>
            <a:off x="974555" y="12113852"/>
            <a:ext cx="7484552" cy="667762"/>
            <a:chOff x="-1268131" y="7925457"/>
            <a:chExt cx="9365657" cy="835591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268131" y="7925457"/>
              <a:ext cx="2542712" cy="835591"/>
            </a:xfrm>
            <a:prstGeom prst="rect">
              <a:avLst/>
            </a:prstGeom>
          </p:spPr>
        </p:pic>
        <p:pic>
          <p:nvPicPr>
            <p:cNvPr id="5" name="Imatg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21645" y="7974046"/>
              <a:ext cx="2069395" cy="742605"/>
            </a:xfrm>
            <a:prstGeom prst="rect">
              <a:avLst/>
            </a:prstGeom>
          </p:spPr>
        </p:pic>
        <p:pic>
          <p:nvPicPr>
            <p:cNvPr id="6" name="Imatg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57483" y="8002444"/>
              <a:ext cx="2640043" cy="681611"/>
            </a:xfrm>
            <a:prstGeom prst="rect">
              <a:avLst/>
            </a:prstGeom>
          </p:spPr>
        </p:pic>
      </p:grpSp>
      <p:pic>
        <p:nvPicPr>
          <p:cNvPr id="9" name="Imat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576" y="11246851"/>
            <a:ext cx="2017831" cy="751432"/>
          </a:xfrm>
          <a:prstGeom prst="rect">
            <a:avLst/>
          </a:prstGeom>
        </p:spPr>
      </p:pic>
      <p:pic>
        <p:nvPicPr>
          <p:cNvPr id="12" name="Imatg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296" y="145054"/>
            <a:ext cx="2079803" cy="884127"/>
          </a:xfrm>
          <a:prstGeom prst="rect">
            <a:avLst/>
          </a:prstGeom>
        </p:spPr>
      </p:pic>
      <p:graphicFrame>
        <p:nvGraphicFramePr>
          <p:cNvPr id="14" name="Tau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81326"/>
              </p:ext>
            </p:extLst>
          </p:nvPr>
        </p:nvGraphicFramePr>
        <p:xfrm>
          <a:off x="2237578" y="11303191"/>
          <a:ext cx="4166477" cy="4852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66477"/>
              </a:tblGrid>
              <a:tr h="218541">
                <a:tc>
                  <a:txBody>
                    <a:bodyPr/>
                    <a:lstStyle/>
                    <a:p>
                      <a:pPr>
                        <a:spcBef>
                          <a:spcPts val="2000"/>
                        </a:spcBef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Projet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cofinancé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par </a:t>
                      </a: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le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Fonds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Européen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de </a:t>
                      </a: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Développement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ca-ES" sz="800" dirty="0" err="1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Régional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(FEDER</a:t>
                      </a:r>
                      <a:r>
                        <a:rPr lang="ca-ES" sz="800" dirty="0" smtClean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)</a:t>
                      </a: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	</a:t>
                      </a:r>
                      <a:endParaRPr lang="ca-E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0027" marR="800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57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ca-ES" sz="800" dirty="0">
                          <a:solidFill>
                            <a:srgbClr val="00339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Projecte cofinançat pel Fons Europeu de Desenvolupament Regional (FEDER)            	</a:t>
                      </a:r>
                      <a:endParaRPr lang="ca-E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0027" marR="800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Imatge relacionada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43"/>
          <a:stretch/>
        </p:blipFill>
        <p:spPr bwMode="auto">
          <a:xfrm>
            <a:off x="64449" y="20654"/>
            <a:ext cx="2173129" cy="98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QuadreDeText 1"/>
          <p:cNvSpPr txBox="1"/>
          <p:nvPr/>
        </p:nvSpPr>
        <p:spPr>
          <a:xfrm>
            <a:off x="311142" y="1201297"/>
            <a:ext cx="89856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3400" b="1" dirty="0">
                <a:solidFill>
                  <a:schemeClr val="bg1"/>
                </a:solidFill>
                <a:latin typeface="Arial Narrow" panose="020B0606020202030204" pitchFamily="34" charset="0"/>
              </a:rPr>
              <a:t>TALLER DE PARTICIPACIÓ CIUTADANA PER A L’ELABORACIÓ DEL:</a:t>
            </a:r>
          </a:p>
        </p:txBody>
      </p:sp>
      <p:sp>
        <p:nvSpPr>
          <p:cNvPr id="13" name="QuadreDeText 12"/>
          <p:cNvSpPr txBox="1"/>
          <p:nvPr/>
        </p:nvSpPr>
        <p:spPr>
          <a:xfrm>
            <a:off x="7597121" y="10876310"/>
            <a:ext cx="130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>
                <a:solidFill>
                  <a:schemeClr val="bg1">
                    <a:lumMod val="50000"/>
                  </a:schemeClr>
                </a:solidFill>
              </a:rPr>
              <a:t>Equip redactor:</a:t>
            </a:r>
          </a:p>
        </p:txBody>
      </p:sp>
      <p:pic>
        <p:nvPicPr>
          <p:cNvPr id="1028" name="Picture 4" descr="Resultat d'imatges de suno enginyeria 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448" y="11197221"/>
            <a:ext cx="1507484" cy="69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QuadreDeText 14"/>
          <p:cNvSpPr txBox="1"/>
          <p:nvPr/>
        </p:nvSpPr>
        <p:spPr>
          <a:xfrm>
            <a:off x="77864" y="2363087"/>
            <a:ext cx="939740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4100" b="1" dirty="0">
                <a:latin typeface="Arial Narrow" panose="020B0606020202030204" pitchFamily="34" charset="0"/>
              </a:rPr>
              <a:t>PLA D’ACCIÓ PER L’ENERGIA SOSTENIBLE I EL CLIMA DE </a:t>
            </a:r>
            <a:r>
              <a:rPr lang="ca-ES" sz="4100" b="1" dirty="0" smtClean="0">
                <a:latin typeface="Arial Narrow" panose="020B0606020202030204" pitchFamily="34" charset="0"/>
              </a:rPr>
              <a:t>NAVATA (PAESC)</a:t>
            </a:r>
            <a:endParaRPr lang="ca-ES" sz="4100" b="1" dirty="0">
              <a:latin typeface="Arial Narrow" panose="020B0606020202030204" pitchFamily="34" charset="0"/>
            </a:endParaRPr>
          </a:p>
        </p:txBody>
      </p:sp>
      <p:cxnSp>
        <p:nvCxnSpPr>
          <p:cNvPr id="20" name="Connector recte 19"/>
          <p:cNvCxnSpPr/>
          <p:nvPr/>
        </p:nvCxnSpPr>
        <p:spPr>
          <a:xfrm>
            <a:off x="-12032" y="12048346"/>
            <a:ext cx="96012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QuadreDeText 22"/>
          <p:cNvSpPr txBox="1"/>
          <p:nvPr/>
        </p:nvSpPr>
        <p:spPr>
          <a:xfrm>
            <a:off x="207116" y="10873784"/>
            <a:ext cx="2641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>
                <a:solidFill>
                  <a:schemeClr val="bg1">
                    <a:lumMod val="50000"/>
                  </a:schemeClr>
                </a:solidFill>
              </a:rPr>
              <a:t>En el marc del projecte </a:t>
            </a:r>
            <a:r>
              <a:rPr lang="ca-ES" sz="1400" dirty="0" err="1">
                <a:solidFill>
                  <a:schemeClr val="bg1">
                    <a:lumMod val="50000"/>
                  </a:schemeClr>
                </a:solidFill>
              </a:rPr>
              <a:t>ECTAdapt</a:t>
            </a:r>
            <a:r>
              <a:rPr lang="ca-ES" sz="1400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21" name="QuadreDeText 20"/>
          <p:cNvSpPr txBox="1"/>
          <p:nvPr/>
        </p:nvSpPr>
        <p:spPr>
          <a:xfrm>
            <a:off x="90446" y="4172786"/>
            <a:ext cx="493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 CANVI CLIMÀTIC A NAVATA</a:t>
            </a:r>
            <a:r>
              <a:rPr lang="ca-ES" sz="20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ca-ES" sz="1500" i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(Projeccions 2040-60):</a:t>
            </a:r>
            <a:endParaRPr lang="ca-ES" sz="1500" i="1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45 Rectángulo"/>
          <p:cNvSpPr/>
          <p:nvPr/>
        </p:nvSpPr>
        <p:spPr>
          <a:xfrm>
            <a:off x="663258" y="4665088"/>
            <a:ext cx="8783935" cy="2705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just">
              <a:lnSpc>
                <a:spcPct val="114000"/>
              </a:lnSpc>
              <a:spcBef>
                <a:spcPts val="1400"/>
              </a:spcBef>
            </a:pPr>
            <a:r>
              <a:rPr lang="ca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ONADES DE CALOR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ca-ES" sz="18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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ca-ES" sz="1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17%</a:t>
            </a:r>
            <a:r>
              <a:rPr lang="ca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en les Tª màximes de Navata</a:t>
            </a:r>
            <a:endParaRPr lang="ca-ES" sz="1800" i="1" dirty="0" smtClean="0">
              <a:solidFill>
                <a:srgbClr val="003399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80975" algn="just">
              <a:lnSpc>
                <a:spcPct val="114000"/>
              </a:lnSpc>
              <a:spcBef>
                <a:spcPts val="1400"/>
              </a:spcBef>
            </a:pPr>
            <a:r>
              <a:rPr lang="ca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SEQUERES I ESCASSETAT D’AIGUA</a:t>
            </a:r>
            <a:r>
              <a:rPr lang="ca-ES" sz="1800" dirty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ca-ES" sz="18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</a:t>
            </a:r>
            <a:r>
              <a:rPr lang="ca-ES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ca-ES" sz="1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</a:t>
            </a:r>
            <a:r>
              <a:rPr lang="ca-ES" sz="18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% </a:t>
            </a:r>
            <a:r>
              <a:rPr lang="ca-ES" sz="1800" dirty="0">
                <a:latin typeface="Arial Narrow" panose="020B0606020202030204" pitchFamily="34" charset="0"/>
                <a:cs typeface="Arial" panose="020B0604020202020204" pitchFamily="34" charset="0"/>
              </a:rPr>
              <a:t>de la precipitació 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actual i </a:t>
            </a:r>
            <a:r>
              <a:rPr lang="ca-ES" sz="18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</a:t>
            </a:r>
            <a:r>
              <a:rPr lang="ca-ES" sz="18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ca-ES" sz="1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24%</a:t>
            </a:r>
            <a:r>
              <a:rPr lang="ca-ES" sz="18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ca-ES" sz="1800" dirty="0">
                <a:latin typeface="Arial Narrow" panose="020B0606020202030204" pitchFamily="34" charset="0"/>
                <a:cs typeface="Arial" panose="020B0604020202020204" pitchFamily="34" charset="0"/>
              </a:rPr>
              <a:t>d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els dies consecutius sense precipitació </a:t>
            </a:r>
          </a:p>
          <a:p>
            <a:pPr marL="180975" algn="just">
              <a:lnSpc>
                <a:spcPct val="114000"/>
              </a:lnSpc>
              <a:spcBef>
                <a:spcPts val="1400"/>
              </a:spcBef>
            </a:pPr>
            <a:r>
              <a:rPr lang="ca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PLUGES </a:t>
            </a:r>
            <a:r>
              <a:rPr lang="ca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TORRENCIALS I TEMPESTES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ca-ES" sz="18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 </a:t>
            </a:r>
            <a:r>
              <a:rPr lang="ca-ES" sz="1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 dies anuals 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amb precipitació superior a </a:t>
            </a:r>
            <a:r>
              <a:rPr lang="ca-ES" sz="1800" dirty="0">
                <a:latin typeface="Arial Narrow" panose="020B0606020202030204" pitchFamily="34" charset="0"/>
                <a:cs typeface="Arial" panose="020B0604020202020204" pitchFamily="34" charset="0"/>
              </a:rPr>
              <a:t>20 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litres</a:t>
            </a:r>
          </a:p>
          <a:p>
            <a:pPr marL="180975" algn="just">
              <a:lnSpc>
                <a:spcPct val="114000"/>
              </a:lnSpc>
              <a:spcBef>
                <a:spcPts val="1400"/>
              </a:spcBef>
            </a:pPr>
            <a:r>
              <a:rPr lang="ca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ONADES </a:t>
            </a:r>
            <a:r>
              <a:rPr lang="ca-E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DE </a:t>
            </a:r>
            <a:r>
              <a:rPr lang="ca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FRED</a:t>
            </a:r>
            <a:r>
              <a:rPr lang="ca-ES" sz="18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ca-ES" sz="18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puntuals</a:t>
            </a:r>
            <a:endParaRPr lang="ca-ES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161925" algn="just">
              <a:lnSpc>
                <a:spcPct val="114000"/>
              </a:lnSpc>
              <a:spcBef>
                <a:spcPts val="1400"/>
              </a:spcBef>
              <a:buFont typeface="Arial" pitchFamily="34" charset="0"/>
              <a:buChar char="•"/>
            </a:pPr>
            <a:endParaRPr lang="ca-ES" sz="18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Imagen 1" descr="Impactes_climatics_1.jpg"/>
          <p:cNvPicPr/>
          <p:nvPr/>
        </p:nvPicPr>
        <p:blipFill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23300" r="64130"/>
          <a:stretch>
            <a:fillRect/>
          </a:stretch>
        </p:blipFill>
        <p:spPr>
          <a:xfrm>
            <a:off x="231467" y="5207516"/>
            <a:ext cx="676108" cy="648708"/>
          </a:xfrm>
          <a:prstGeom prst="rect">
            <a:avLst/>
          </a:prstGeom>
        </p:spPr>
      </p:pic>
      <p:pic>
        <p:nvPicPr>
          <p:cNvPr id="29" name="Imagen 1" descr="Impactes_climatics_1.jpg"/>
          <p:cNvPicPr/>
          <p:nvPr/>
        </p:nvPicPr>
        <p:blipFill rotWithShape="1"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62759" r="22532"/>
          <a:stretch/>
        </p:blipFill>
        <p:spPr>
          <a:xfrm>
            <a:off x="97605" y="5863868"/>
            <a:ext cx="776771" cy="652627"/>
          </a:xfrm>
          <a:prstGeom prst="rect">
            <a:avLst/>
          </a:prstGeom>
        </p:spPr>
      </p:pic>
      <p:pic>
        <p:nvPicPr>
          <p:cNvPr id="30" name="Imagen 1" descr="Impactes_climatics_1.jpg"/>
          <p:cNvPicPr/>
          <p:nvPr/>
        </p:nvPicPr>
        <p:blipFill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44776" r="43664"/>
          <a:stretch>
            <a:fillRect/>
          </a:stretch>
        </p:blipFill>
        <p:spPr>
          <a:xfrm>
            <a:off x="264802" y="6405049"/>
            <a:ext cx="585373" cy="588734"/>
          </a:xfrm>
          <a:prstGeom prst="rect">
            <a:avLst/>
          </a:prstGeom>
        </p:spPr>
      </p:pic>
      <p:pic>
        <p:nvPicPr>
          <p:cNvPr id="31" name="Imagen 1" descr="Impactes_climatics_1.jpg"/>
          <p:cNvPicPr/>
          <p:nvPr/>
        </p:nvPicPr>
        <p:blipFill rotWithShape="1">
          <a:blip r:embed="rId12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89094"/>
          <a:stretch/>
        </p:blipFill>
        <p:spPr>
          <a:xfrm>
            <a:off x="244806" y="4528217"/>
            <a:ext cx="649431" cy="7241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QuadreDeText 31"/>
          <p:cNvSpPr txBox="1"/>
          <p:nvPr/>
        </p:nvSpPr>
        <p:spPr>
          <a:xfrm>
            <a:off x="3166308" y="6986941"/>
            <a:ext cx="6179419" cy="2368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algn="just">
              <a:lnSpc>
                <a:spcPct val="114000"/>
              </a:lnSpc>
              <a:spcBef>
                <a:spcPts val="300"/>
              </a:spcBef>
              <a:buClr>
                <a:schemeClr val="accent2">
                  <a:lumMod val="75000"/>
                </a:schemeClr>
              </a:buClr>
            </a:pPr>
            <a:r>
              <a:rPr lang="ca-ES" sz="20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IMPACTES I RISCOS A NAVATA</a:t>
            </a:r>
            <a:r>
              <a:rPr lang="ca-ES" sz="20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: </a:t>
            </a:r>
            <a:endParaRPr lang="ca-ES" sz="2000" dirty="0" smtClean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marL="180975" algn="just">
              <a:lnSpc>
                <a:spcPct val="114000"/>
              </a:lnSpc>
              <a:spcBef>
                <a:spcPts val="300"/>
              </a:spcBef>
              <a:buClr>
                <a:schemeClr val="accent2">
                  <a:lumMod val="75000"/>
                </a:schemeClr>
              </a:buClr>
            </a:pPr>
            <a:r>
              <a:rPr lang="ca-ES" sz="1800" dirty="0" smtClean="0">
                <a:latin typeface="Arial Narrow" panose="020B0606020202030204" pitchFamily="34" charset="0"/>
              </a:rPr>
              <a:t>Problemes </a:t>
            </a:r>
            <a:r>
              <a:rPr lang="ca-ES" sz="1800" dirty="0">
                <a:latin typeface="Arial Narrow" panose="020B0606020202030204" pitchFamily="34" charset="0"/>
              </a:rPr>
              <a:t>d’abastament d’aigua (quantitat i qualitat</a:t>
            </a:r>
            <a:r>
              <a:rPr lang="ca-ES" sz="1800" dirty="0" smtClean="0">
                <a:latin typeface="Arial Narrow" panose="020B0606020202030204" pitchFamily="34" charset="0"/>
              </a:rPr>
              <a:t>), Canvis </a:t>
            </a:r>
            <a:r>
              <a:rPr lang="ca-ES" sz="1800" dirty="0">
                <a:latin typeface="Arial Narrow" panose="020B0606020202030204" pitchFamily="34" charset="0"/>
              </a:rPr>
              <a:t>en els cultius i en la productivitat </a:t>
            </a:r>
            <a:r>
              <a:rPr lang="ca-ES" sz="1800" dirty="0" smtClean="0">
                <a:latin typeface="Arial Narrow" panose="020B0606020202030204" pitchFamily="34" charset="0"/>
              </a:rPr>
              <a:t>agrícola, Increment </a:t>
            </a:r>
            <a:r>
              <a:rPr lang="ca-ES" sz="1800" dirty="0">
                <a:latin typeface="Arial Narrow" panose="020B0606020202030204" pitchFamily="34" charset="0"/>
              </a:rPr>
              <a:t>de la mortalitat associada a la </a:t>
            </a:r>
            <a:r>
              <a:rPr lang="ca-ES" sz="1800" dirty="0" smtClean="0">
                <a:latin typeface="Arial Narrow" panose="020B0606020202030204" pitchFamily="34" charset="0"/>
              </a:rPr>
              <a:t>calor, Illes </a:t>
            </a:r>
            <a:r>
              <a:rPr lang="ca-ES" sz="1800" dirty="0">
                <a:latin typeface="Arial Narrow" panose="020B0606020202030204" pitchFamily="34" charset="0"/>
              </a:rPr>
              <a:t>de calor urbana i afectació a </a:t>
            </a:r>
            <a:r>
              <a:rPr lang="ca-ES" sz="1800" dirty="0" smtClean="0">
                <a:latin typeface="Arial Narrow" panose="020B0606020202030204" pitchFamily="34" charset="0"/>
              </a:rPr>
              <a:t>infraestructures, Major </a:t>
            </a:r>
            <a:r>
              <a:rPr lang="ca-ES" sz="1800" dirty="0">
                <a:latin typeface="Arial Narrow" panose="020B0606020202030204" pitchFamily="34" charset="0"/>
              </a:rPr>
              <a:t>risc d’incendi </a:t>
            </a:r>
            <a:r>
              <a:rPr lang="ca-ES" sz="1800" dirty="0" smtClean="0">
                <a:latin typeface="Arial Narrow" panose="020B0606020202030204" pitchFamily="34" charset="0"/>
              </a:rPr>
              <a:t>forestal, Inundacions </a:t>
            </a:r>
            <a:r>
              <a:rPr lang="ca-ES" sz="1800" dirty="0">
                <a:latin typeface="Arial Narrow" panose="020B0606020202030204" pitchFamily="34" charset="0"/>
              </a:rPr>
              <a:t>i riuades, etc.</a:t>
            </a:r>
          </a:p>
          <a:p>
            <a:endParaRPr lang="ca-ES" sz="2000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4" name="Connector recte 33"/>
          <p:cNvCxnSpPr/>
          <p:nvPr/>
        </p:nvCxnSpPr>
        <p:spPr>
          <a:xfrm>
            <a:off x="7440307" y="10869284"/>
            <a:ext cx="0" cy="117906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45 Rectángulo"/>
          <p:cNvSpPr/>
          <p:nvPr/>
        </p:nvSpPr>
        <p:spPr>
          <a:xfrm>
            <a:off x="-402054" y="9341899"/>
            <a:ext cx="10225141" cy="1358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lnSpc>
                <a:spcPct val="114000"/>
              </a:lnSpc>
              <a:spcBef>
                <a:spcPts val="300"/>
              </a:spcBef>
              <a:buClr>
                <a:schemeClr val="accent2">
                  <a:lumMod val="75000"/>
                </a:schemeClr>
              </a:buClr>
            </a:pPr>
            <a:r>
              <a:rPr lang="ca-ES" sz="3500" b="1" dirty="0" smtClean="0">
                <a:latin typeface="Arial Narrow" panose="020B0606020202030204" pitchFamily="34" charset="0"/>
              </a:rPr>
              <a:t>VINE A PARLAR DE QUÈ HI PODEM FER A NAVATA</a:t>
            </a:r>
          </a:p>
          <a:p>
            <a:pPr marL="180975" algn="ctr">
              <a:lnSpc>
                <a:spcPct val="114000"/>
              </a:lnSpc>
              <a:spcBef>
                <a:spcPts val="300"/>
              </a:spcBef>
              <a:buClr>
                <a:schemeClr val="accent2">
                  <a:lumMod val="75000"/>
                </a:schemeClr>
              </a:buClr>
            </a:pPr>
            <a:r>
              <a:rPr lang="ca-ES" sz="3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DIA X A LES X AL LOCAL X</a:t>
            </a:r>
          </a:p>
        </p:txBody>
      </p:sp>
    </p:spTree>
    <p:extLst>
      <p:ext uri="{BB962C8B-B14F-4D97-AF65-F5344CB8AC3E}">
        <p14:creationId xmlns:p14="http://schemas.microsoft.com/office/powerpoint/2010/main" val="26289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</TotalTime>
  <Words>188</Words>
  <Application>Microsoft Office PowerPoint</Application>
  <PresentationFormat>Paper A3 (297 x 420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Times New Roman</vt:lpstr>
      <vt:lpstr>Wingdings</vt:lpstr>
      <vt:lpstr>Tema de l'Office</vt:lpstr>
      <vt:lpstr>Presentació del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Judit Vila</dc:creator>
  <cp:lastModifiedBy>Anna Pibernat</cp:lastModifiedBy>
  <cp:revision>47</cp:revision>
  <cp:lastPrinted>2019-09-05T17:09:10Z</cp:lastPrinted>
  <dcterms:created xsi:type="dcterms:W3CDTF">2019-09-02T10:39:10Z</dcterms:created>
  <dcterms:modified xsi:type="dcterms:W3CDTF">2019-09-05T17:25:49Z</dcterms:modified>
</cp:coreProperties>
</file>