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handoutMasterIdLst>
    <p:handoutMasterId r:id="rId22"/>
  </p:handoutMasterIdLst>
  <p:sldIdLst>
    <p:sldId id="313" r:id="rId3"/>
    <p:sldId id="314" r:id="rId4"/>
    <p:sldId id="315" r:id="rId5"/>
    <p:sldId id="316" r:id="rId6"/>
    <p:sldId id="317" r:id="rId7"/>
    <p:sldId id="321" r:id="rId8"/>
    <p:sldId id="318" r:id="rId9"/>
    <p:sldId id="319" r:id="rId10"/>
    <p:sldId id="329" r:id="rId11"/>
    <p:sldId id="320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31" r:id="rId20"/>
  </p:sldIdLst>
  <p:sldSz cx="9144000" cy="6858000" type="screen4x3"/>
  <p:notesSz cx="6661150" cy="983138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96">
          <p15:clr>
            <a:srgbClr val="A4A3A4"/>
          </p15:clr>
        </p15:guide>
        <p15:guide id="2" pos="209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B97E"/>
    <a:srgbClr val="003399"/>
    <a:srgbClr val="FF9933"/>
    <a:srgbClr val="FF4045"/>
    <a:srgbClr val="E34045"/>
    <a:srgbClr val="FF0000"/>
    <a:srgbClr val="6699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0" autoAdjust="0"/>
    <p:restoredTop sz="93395" autoAdjust="0"/>
  </p:normalViewPr>
  <p:slideViewPr>
    <p:cSldViewPr>
      <p:cViewPr varScale="1">
        <p:scale>
          <a:sx n="105" d="100"/>
          <a:sy n="105" d="100"/>
        </p:scale>
        <p:origin x="87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8" d="100"/>
          <a:sy n="48" d="100"/>
        </p:scale>
        <p:origin x="-2827" y="-77"/>
      </p:cViewPr>
      <p:guideLst>
        <p:guide orient="horz" pos="3096"/>
        <p:guide pos="209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6075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773488" y="0"/>
            <a:ext cx="2886075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9331E01-AB28-42AC-A90D-D0DB40B34AC6}" type="datetimeFigureOut">
              <a:rPr lang="en-GB"/>
              <a:pPr>
                <a:defRPr/>
              </a:pPr>
              <a:t>23/09/2019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37675"/>
            <a:ext cx="2886075" cy="492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773488" y="9337675"/>
            <a:ext cx="2886075" cy="492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4D3EFC6-0932-4C43-8F63-A968AB412F01}" type="slidenum">
              <a:rPr lang="en-GB" altLang="ca-ES"/>
              <a:pPr>
                <a:defRPr/>
              </a:pPr>
              <a:t>‹#›</a:t>
            </a:fld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224498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60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3488" y="0"/>
            <a:ext cx="28860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25" y="736600"/>
            <a:ext cx="4916488" cy="36877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670425"/>
            <a:ext cx="5327650" cy="442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37675"/>
            <a:ext cx="28860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3488" y="9337675"/>
            <a:ext cx="28860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8A441F7-3FE0-4F45-9FA7-1A4DAEB5C51C}" type="slidenum">
              <a:rPr lang="en-US" altLang="ca-ES"/>
              <a:pPr>
                <a:defRPr/>
              </a:pPr>
              <a:t>‹#›</a:t>
            </a:fld>
            <a:endParaRPr lang="en-US" altLang="ca-ES"/>
          </a:p>
        </p:txBody>
      </p:sp>
    </p:spTree>
    <p:extLst>
      <p:ext uri="{BB962C8B-B14F-4D97-AF65-F5344CB8AC3E}">
        <p14:creationId xmlns:p14="http://schemas.microsoft.com/office/powerpoint/2010/main" val="31571387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ca-ES" smtClean="0">
              <a:latin typeface="Arial" panose="020B0604020202020204" pitchFamily="34" charset="0"/>
            </a:endParaRPr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F56B912-BA4D-4E57-B2F3-20037A055EF0}" type="slidenum">
              <a:rPr lang="en-US" altLang="ca-ES" smtClean="0"/>
              <a:pPr>
                <a:spcBef>
                  <a:spcPct val="0"/>
                </a:spcBef>
              </a:pPr>
              <a:t>1</a:t>
            </a:fld>
            <a:endParaRPr lang="en-US" altLang="ca-ES" smtClean="0"/>
          </a:p>
        </p:txBody>
      </p:sp>
    </p:spTree>
    <p:extLst>
      <p:ext uri="{BB962C8B-B14F-4D97-AF65-F5344CB8AC3E}">
        <p14:creationId xmlns:p14="http://schemas.microsoft.com/office/powerpoint/2010/main" val="870703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r-B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6AFAF-5970-4BCE-A469-9254746B8B5D}" type="slidenum">
              <a:rPr lang="en-US" altLang="ca-ES"/>
              <a:pPr>
                <a:defRPr/>
              </a:pPr>
              <a:t>‹#›</a:t>
            </a:fld>
            <a:endParaRPr lang="en-US" altLang="ca-ES"/>
          </a:p>
        </p:txBody>
      </p:sp>
    </p:spTree>
    <p:extLst>
      <p:ext uri="{BB962C8B-B14F-4D97-AF65-F5344CB8AC3E}">
        <p14:creationId xmlns:p14="http://schemas.microsoft.com/office/powerpoint/2010/main" val="761068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A98C0-526F-4AC4-B593-CAFAA4F9D8F4}" type="slidenum">
              <a:rPr lang="en-US" altLang="ca-ES"/>
              <a:pPr>
                <a:defRPr/>
              </a:pPr>
              <a:t>‹#›</a:t>
            </a:fld>
            <a:endParaRPr lang="en-US" altLang="ca-ES"/>
          </a:p>
        </p:txBody>
      </p:sp>
    </p:spTree>
    <p:extLst>
      <p:ext uri="{BB962C8B-B14F-4D97-AF65-F5344CB8AC3E}">
        <p14:creationId xmlns:p14="http://schemas.microsoft.com/office/powerpoint/2010/main" val="62345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2174B-8336-4B40-900B-1F33E5517026}" type="slidenum">
              <a:rPr lang="en-US" altLang="ca-ES"/>
              <a:pPr>
                <a:defRPr/>
              </a:pPr>
              <a:t>‹#›</a:t>
            </a:fld>
            <a:endParaRPr lang="en-US" altLang="ca-ES"/>
          </a:p>
        </p:txBody>
      </p:sp>
    </p:spTree>
    <p:extLst>
      <p:ext uri="{BB962C8B-B14F-4D97-AF65-F5344CB8AC3E}">
        <p14:creationId xmlns:p14="http://schemas.microsoft.com/office/powerpoint/2010/main" val="23663791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7D31B-EA9E-462A-8FC5-8C9369D74870}" type="datetimeFigureOut">
              <a:rPr lang="en-GB"/>
              <a:pPr>
                <a:defRPr/>
              </a:pPr>
              <a:t>23/09/2019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29AAD-B58B-4744-80A9-E1ACDCCE0E7C}" type="slidenum">
              <a:rPr lang="en-GB" altLang="ca-ES"/>
              <a:pPr>
                <a:defRPr/>
              </a:pPr>
              <a:t>‹#›</a:t>
            </a:fld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969296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0EB05-6AAC-4171-A343-B8874270122F}" type="datetimeFigureOut">
              <a:rPr lang="en-GB"/>
              <a:pPr>
                <a:defRPr/>
              </a:pPr>
              <a:t>23/09/2019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51A09-D8AE-47EE-BC05-0A10F0B85BCD}" type="slidenum">
              <a:rPr lang="en-GB" altLang="ca-ES"/>
              <a:pPr>
                <a:defRPr/>
              </a:pPr>
              <a:t>‹#›</a:t>
            </a:fld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700618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3E94C-620E-4A18-86E7-3D48CB773DDE}" type="datetimeFigureOut">
              <a:rPr lang="en-GB"/>
              <a:pPr>
                <a:defRPr/>
              </a:pPr>
              <a:t>23/09/2019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9B6E9-A4C2-4F81-9310-830FFA455858}" type="slidenum">
              <a:rPr lang="en-GB" altLang="ca-ES"/>
              <a:pPr>
                <a:defRPr/>
              </a:pPr>
              <a:t>‹#›</a:t>
            </a:fld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9372396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C6E4D-B6FA-485C-8C8C-642606D5A2BA}" type="datetimeFigureOut">
              <a:rPr lang="en-GB"/>
              <a:pPr>
                <a:defRPr/>
              </a:pPr>
              <a:t>23/09/2019</a:t>
            </a:fld>
            <a:endParaRPr lang="en-GB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F799A-97DB-4E4A-AB4D-64D73887FB3F}" type="slidenum">
              <a:rPr lang="en-GB" altLang="ca-ES"/>
              <a:pPr>
                <a:defRPr/>
              </a:pPr>
              <a:t>‹#›</a:t>
            </a:fld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4165964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DA428-6DAD-4562-9073-22BD76424CAC}" type="datetimeFigureOut">
              <a:rPr lang="en-GB"/>
              <a:pPr>
                <a:defRPr/>
              </a:pPr>
              <a:t>23/09/2019</a:t>
            </a:fld>
            <a:endParaRPr lang="en-GB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DD754-A022-484E-93BD-090AEF8ABD76}" type="slidenum">
              <a:rPr lang="en-GB" altLang="ca-ES"/>
              <a:pPr>
                <a:defRPr/>
              </a:pPr>
              <a:t>‹#›</a:t>
            </a:fld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1098418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BD513-79F8-4514-959E-7BC33C5C99FB}" type="datetimeFigureOut">
              <a:rPr lang="en-GB"/>
              <a:pPr>
                <a:defRPr/>
              </a:pPr>
              <a:t>23/09/2019</a:t>
            </a:fld>
            <a:endParaRPr lang="en-GB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D6DCD-5108-48F0-A9F4-393A6589E827}" type="slidenum">
              <a:rPr lang="en-GB" altLang="ca-ES"/>
              <a:pPr>
                <a:defRPr/>
              </a:pPr>
              <a:t>‹#›</a:t>
            </a:fld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4834632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92962-59EE-4C1F-A6B7-4DFFC7FC1CE6}" type="datetimeFigureOut">
              <a:rPr lang="en-GB"/>
              <a:pPr>
                <a:defRPr/>
              </a:pPr>
              <a:t>23/09/2019</a:t>
            </a:fld>
            <a:endParaRPr lang="en-GB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A2412-B0DD-4443-907E-9AC0D7C755CF}" type="slidenum">
              <a:rPr lang="en-GB" altLang="ca-ES"/>
              <a:pPr>
                <a:defRPr/>
              </a:pPr>
              <a:t>‹#›</a:t>
            </a:fld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9851437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7FB43-4BC8-46D0-8846-714F8886F7C2}" type="datetimeFigureOut">
              <a:rPr lang="en-GB"/>
              <a:pPr>
                <a:defRPr/>
              </a:pPr>
              <a:t>23/09/2019</a:t>
            </a:fld>
            <a:endParaRPr lang="en-GB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EC524-72D2-4C5A-9740-98C0A7D2BE94}" type="slidenum">
              <a:rPr lang="en-GB" altLang="ca-ES"/>
              <a:pPr>
                <a:defRPr/>
              </a:pPr>
              <a:t>‹#›</a:t>
            </a:fld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197576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BE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CE9A-CA1E-46A0-B324-5EAE187CF2D1}" type="slidenum">
              <a:rPr lang="en-US" altLang="ca-ES"/>
              <a:pPr>
                <a:defRPr/>
              </a:pPr>
              <a:t>‹#›</a:t>
            </a:fld>
            <a:endParaRPr lang="en-US" altLang="ca-ES"/>
          </a:p>
        </p:txBody>
      </p:sp>
    </p:spTree>
    <p:extLst>
      <p:ext uri="{BB962C8B-B14F-4D97-AF65-F5344CB8AC3E}">
        <p14:creationId xmlns:p14="http://schemas.microsoft.com/office/powerpoint/2010/main" val="36322783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9E919-BF3B-4249-A72E-BEBBB4FFD7F3}" type="datetimeFigureOut">
              <a:rPr lang="en-GB"/>
              <a:pPr>
                <a:defRPr/>
              </a:pPr>
              <a:t>23/09/2019</a:t>
            </a:fld>
            <a:endParaRPr lang="en-GB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4A3C2-7C7B-4C88-B1BB-747C006DEBB9}" type="slidenum">
              <a:rPr lang="en-GB" altLang="ca-ES"/>
              <a:pPr>
                <a:defRPr/>
              </a:pPr>
              <a:t>‹#›</a:t>
            </a:fld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734519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D4D6A-EED3-4A9C-88F0-7BD12FD895F9}" type="datetimeFigureOut">
              <a:rPr lang="en-GB"/>
              <a:pPr>
                <a:defRPr/>
              </a:pPr>
              <a:t>23/09/2019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9DBBE-83E9-4E19-AD06-E5BD0ECF7EA3}" type="slidenum">
              <a:rPr lang="en-GB" altLang="ca-ES"/>
              <a:pPr>
                <a:defRPr/>
              </a:pPr>
              <a:t>‹#›</a:t>
            </a:fld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38041556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2E7FB-469B-4D92-B69C-D79241B0934F}" type="datetimeFigureOut">
              <a:rPr lang="en-GB"/>
              <a:pPr>
                <a:defRPr/>
              </a:pPr>
              <a:t>23/09/2019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B7D9D-5949-4E78-B712-BEA7E60801D3}" type="slidenum">
              <a:rPr lang="en-GB" altLang="ca-ES"/>
              <a:pPr>
                <a:defRPr/>
              </a:pPr>
              <a:t>‹#›</a:t>
            </a:fld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11628780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ol, text i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ca-ES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775C1-7C29-4092-B075-3769364AADE7}" type="datetimeFigureOut">
              <a:rPr lang="en-GB"/>
              <a:pPr>
                <a:defRPr/>
              </a:pPr>
              <a:t>23/09/2019</a:t>
            </a:fld>
            <a:endParaRPr lang="en-GB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79A51-7DC6-4DFE-BF29-404A8BAE8B75}" type="slidenum">
              <a:rPr lang="en-GB" altLang="ca-ES"/>
              <a:pPr>
                <a:defRPr/>
              </a:pPr>
              <a:t>‹#›</a:t>
            </a:fld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6589391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ol i tau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a-ES" smtClean="0"/>
              <a:t>Feu clic aquí per editar l'estil</a:t>
            </a:r>
            <a:endParaRPr lang="ca-ES"/>
          </a:p>
        </p:txBody>
      </p:sp>
      <p:sp>
        <p:nvSpPr>
          <p:cNvPr id="3" name="Contenidor de tau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ca-ES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9D470-EDAC-40F4-85B9-1C18FBC30404}" type="datetimeFigureOut">
              <a:rPr lang="en-GB"/>
              <a:pPr>
                <a:defRPr/>
              </a:pPr>
              <a:t>23/09/2019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D0BAF-9F50-4B24-8DA5-4C5940157FD4}" type="slidenum">
              <a:rPr lang="en-GB" altLang="ca-ES"/>
              <a:pPr>
                <a:defRPr/>
              </a:pPr>
              <a:t>‹#›</a:t>
            </a:fld>
            <a:endParaRPr lang="en-GB" altLang="ca-ES"/>
          </a:p>
        </p:txBody>
      </p:sp>
    </p:spTree>
    <p:extLst>
      <p:ext uri="{BB962C8B-B14F-4D97-AF65-F5344CB8AC3E}">
        <p14:creationId xmlns:p14="http://schemas.microsoft.com/office/powerpoint/2010/main" val="257285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7250C-930E-4795-AF89-96410BE8C301}" type="slidenum">
              <a:rPr lang="en-US" altLang="ca-ES"/>
              <a:pPr>
                <a:defRPr/>
              </a:pPr>
              <a:t>‹#›</a:t>
            </a:fld>
            <a:endParaRPr lang="en-US" altLang="ca-ES"/>
          </a:p>
        </p:txBody>
      </p:sp>
    </p:spTree>
    <p:extLst>
      <p:ext uri="{BB962C8B-B14F-4D97-AF65-F5344CB8AC3E}">
        <p14:creationId xmlns:p14="http://schemas.microsoft.com/office/powerpoint/2010/main" val="3622914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0A4FB-1F5B-4769-88A0-B2533BE35B94}" type="slidenum">
              <a:rPr lang="en-US" altLang="ca-ES"/>
              <a:pPr>
                <a:defRPr/>
              </a:pPr>
              <a:t>‹#›</a:t>
            </a:fld>
            <a:endParaRPr lang="en-US" altLang="ca-ES"/>
          </a:p>
        </p:txBody>
      </p:sp>
    </p:spTree>
    <p:extLst>
      <p:ext uri="{BB962C8B-B14F-4D97-AF65-F5344CB8AC3E}">
        <p14:creationId xmlns:p14="http://schemas.microsoft.com/office/powerpoint/2010/main" val="514157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28ABB-C49C-4820-ADAC-B94DA015E7A6}" type="slidenum">
              <a:rPr lang="en-US" altLang="ca-ES"/>
              <a:pPr>
                <a:defRPr/>
              </a:pPr>
              <a:t>‹#›</a:t>
            </a:fld>
            <a:endParaRPr lang="en-US" altLang="ca-ES"/>
          </a:p>
        </p:txBody>
      </p:sp>
    </p:spTree>
    <p:extLst>
      <p:ext uri="{BB962C8B-B14F-4D97-AF65-F5344CB8AC3E}">
        <p14:creationId xmlns:p14="http://schemas.microsoft.com/office/powerpoint/2010/main" val="708749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FDDAF-66FB-4B8D-9099-315561364E4F}" type="slidenum">
              <a:rPr lang="en-US" altLang="ca-ES"/>
              <a:pPr>
                <a:defRPr/>
              </a:pPr>
              <a:t>‹#›</a:t>
            </a:fld>
            <a:endParaRPr lang="en-US" altLang="ca-ES"/>
          </a:p>
        </p:txBody>
      </p:sp>
    </p:spTree>
    <p:extLst>
      <p:ext uri="{BB962C8B-B14F-4D97-AF65-F5344CB8AC3E}">
        <p14:creationId xmlns:p14="http://schemas.microsoft.com/office/powerpoint/2010/main" val="1011682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B2025-6901-4F4D-9FC0-0C059407DB23}" type="slidenum">
              <a:rPr lang="en-US" altLang="ca-ES"/>
              <a:pPr>
                <a:defRPr/>
              </a:pPr>
              <a:t>‹#›</a:t>
            </a:fld>
            <a:endParaRPr lang="en-US" altLang="ca-ES"/>
          </a:p>
        </p:txBody>
      </p:sp>
    </p:spTree>
    <p:extLst>
      <p:ext uri="{BB962C8B-B14F-4D97-AF65-F5344CB8AC3E}">
        <p14:creationId xmlns:p14="http://schemas.microsoft.com/office/powerpoint/2010/main" val="4292975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BF46B-C94F-4AFF-95CB-7162B6156F03}" type="slidenum">
              <a:rPr lang="en-US" altLang="ca-ES"/>
              <a:pPr>
                <a:defRPr/>
              </a:pPr>
              <a:t>‹#›</a:t>
            </a:fld>
            <a:endParaRPr lang="en-US" altLang="ca-ES"/>
          </a:p>
        </p:txBody>
      </p:sp>
    </p:spTree>
    <p:extLst>
      <p:ext uri="{BB962C8B-B14F-4D97-AF65-F5344CB8AC3E}">
        <p14:creationId xmlns:p14="http://schemas.microsoft.com/office/powerpoint/2010/main" val="583982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B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58ECE1-5C69-4B43-9867-4C993D1D1A2A}" type="slidenum">
              <a:rPr lang="en-US" altLang="ca-ES"/>
              <a:pPr>
                <a:defRPr/>
              </a:pPr>
              <a:t>‹#›</a:t>
            </a:fld>
            <a:endParaRPr lang="en-US" altLang="ca-ES"/>
          </a:p>
        </p:txBody>
      </p:sp>
    </p:spTree>
    <p:extLst>
      <p:ext uri="{BB962C8B-B14F-4D97-AF65-F5344CB8AC3E}">
        <p14:creationId xmlns:p14="http://schemas.microsoft.com/office/powerpoint/2010/main" val="11382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ca-E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ca-ES" smtClean="0"/>
              <a:t>Click to edit Master text styles</a:t>
            </a:r>
          </a:p>
          <a:p>
            <a:pPr lvl="1"/>
            <a:r>
              <a:rPr lang="en-US" altLang="ca-ES" smtClean="0"/>
              <a:t>Second level</a:t>
            </a:r>
          </a:p>
          <a:p>
            <a:pPr lvl="2"/>
            <a:r>
              <a:rPr lang="en-US" altLang="ca-ES" smtClean="0"/>
              <a:t>Third level</a:t>
            </a:r>
          </a:p>
          <a:p>
            <a:pPr lvl="3"/>
            <a:r>
              <a:rPr lang="en-US" altLang="ca-ES" smtClean="0"/>
              <a:t>Fourth level</a:t>
            </a:r>
          </a:p>
          <a:p>
            <a:pPr lvl="4"/>
            <a:r>
              <a:rPr lang="en-US" altLang="ca-E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EA696AD2-5BD9-4494-BC8A-CCCC583C5423}" type="slidenum">
              <a:rPr lang="en-US" altLang="ca-ES"/>
              <a:pPr>
                <a:defRPr/>
              </a:pPr>
              <a:t>‹#›</a:t>
            </a:fld>
            <a:endParaRPr lang="en-US" altLang="ca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46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ca-ES" smtClean="0"/>
              <a:t>Modifiez le style du titre</a:t>
            </a:r>
            <a:endParaRPr lang="en-GB" altLang="ca-ES" smtClean="0"/>
          </a:p>
        </p:txBody>
      </p:sp>
      <p:sp>
        <p:nvSpPr>
          <p:cNvPr id="205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ca-ES" smtClean="0"/>
              <a:t>Modifiez les styles du texte du masque</a:t>
            </a:r>
          </a:p>
          <a:p>
            <a:pPr lvl="1"/>
            <a:r>
              <a:rPr lang="fr-FR" altLang="ca-ES" smtClean="0"/>
              <a:t>Deuxième niveau</a:t>
            </a:r>
          </a:p>
          <a:p>
            <a:pPr lvl="2"/>
            <a:r>
              <a:rPr lang="fr-FR" altLang="ca-ES" smtClean="0"/>
              <a:t>Troisième niveau</a:t>
            </a:r>
          </a:p>
          <a:p>
            <a:pPr lvl="3"/>
            <a:r>
              <a:rPr lang="fr-FR" altLang="ca-ES" smtClean="0"/>
              <a:t>Quatrième niveau</a:t>
            </a:r>
          </a:p>
          <a:p>
            <a:pPr lvl="4"/>
            <a:r>
              <a:rPr lang="fr-FR" altLang="ca-ES" smtClean="0"/>
              <a:t>Cinquième niveau</a:t>
            </a:r>
            <a:endParaRPr lang="en-GB" altLang="ca-ES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E5C13A9-F5D4-4F80-8162-B2CB00ECD105}" type="datetimeFigureOut">
              <a:rPr lang="en-GB"/>
              <a:pPr>
                <a:defRPr/>
              </a:pPr>
              <a:t>23/09/2019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EE57EE-99D7-4425-87A8-31F4A0829258}" type="slidenum">
              <a:rPr lang="en-GB" altLang="ca-ES"/>
              <a:pPr>
                <a:defRPr/>
              </a:pPr>
              <a:t>‹#›</a:t>
            </a:fld>
            <a:endParaRPr lang="en-GB" altLang="ca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5.jpeg"/><Relationship Id="rId7" Type="http://schemas.openxmlformats.org/officeDocument/2006/relationships/image" Target="../media/image22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image" Target="../media/image24.emf"/><Relationship Id="rId7" Type="http://schemas.openxmlformats.org/officeDocument/2006/relationships/image" Target="../media/image28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3" Type="http://schemas.openxmlformats.org/officeDocument/2006/relationships/image" Target="../media/image5.jpeg"/><Relationship Id="rId7" Type="http://schemas.openxmlformats.org/officeDocument/2006/relationships/image" Target="../media/image44.jpeg"/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11" Type="http://schemas.openxmlformats.org/officeDocument/2006/relationships/image" Target="../media/image48.wmf"/><Relationship Id="rId5" Type="http://schemas.openxmlformats.org/officeDocument/2006/relationships/image" Target="../media/image42.emf"/><Relationship Id="rId10" Type="http://schemas.openxmlformats.org/officeDocument/2006/relationships/image" Target="../media/image47.emf"/><Relationship Id="rId4" Type="http://schemas.openxmlformats.org/officeDocument/2006/relationships/image" Target="../media/image41.png"/><Relationship Id="rId9" Type="http://schemas.openxmlformats.org/officeDocument/2006/relationships/image" Target="../media/image46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7.png"/><Relationship Id="rId7" Type="http://schemas.openxmlformats.org/officeDocument/2006/relationships/image" Target="../media/image52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7ET5Jr6T8HM&amp;feature=youtu.be" TargetMode="External"/><Relationship Id="rId4" Type="http://schemas.openxmlformats.org/officeDocument/2006/relationships/hyperlink" Target="https://www.youtube.com/watch?v=SkycGsXJDYU&amp;feature=youtu.be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http://www.covenantofmayors.eu/templates/img/2020_CO2_target_big.pn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http://www.covenantofmayors.eu/templates/img/adaptation_big.png" TargetMode="External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http://www.covenantofmayors.eu/templates/img/2030_CO2_target_big.pn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http://www.covenantofmayors.eu/templates/img/adaptation_big.png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http://www.covenantofmayors.eu/templates/img/2030_CO2_target_big.png" TargetMode="External"/><Relationship Id="rId5" Type="http://schemas.openxmlformats.org/officeDocument/2006/relationships/image" Target="../media/image11.png"/><Relationship Id="rId4" Type="http://schemas.openxmlformats.org/officeDocument/2006/relationships/image" Target="http://www.covenantofmayors.eu/templates/img/2020_CO2_target_big.png" TargetMode="External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http://www.covenantofmayors.eu/templates/img/adaptation_big.png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http://www.covenantofmayors.eu/templates/img/2030_CO2_target_big.png" TargetMode="External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http://www.covenantofmayors.eu/templates/img/2020_CO2_target_big.png" TargetMode="External"/><Relationship Id="rId9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4"/>
          <p:cNvSpPr>
            <a:spLocks noChangeArrowheads="1"/>
          </p:cNvSpPr>
          <p:nvPr/>
        </p:nvSpPr>
        <p:spPr bwMode="auto">
          <a:xfrm>
            <a:off x="-108520" y="1916113"/>
            <a:ext cx="9289031" cy="1257300"/>
          </a:xfrm>
          <a:prstGeom prst="rect">
            <a:avLst/>
          </a:prstGeom>
          <a:solidFill>
            <a:srgbClr val="003399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ca-ES" altLang="ca-ES" sz="1600"/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47700" y="1989138"/>
            <a:ext cx="7704138" cy="1143000"/>
          </a:xfrm>
        </p:spPr>
        <p:txBody>
          <a:bodyPr/>
          <a:lstStyle/>
          <a:p>
            <a:pPr>
              <a:defRPr/>
            </a:pPr>
            <a:r>
              <a:rPr lang="fr-BE" altLang="ca-ES" sz="3200" b="1" dirty="0" smtClean="0">
                <a:solidFill>
                  <a:schemeClr val="bg1"/>
                </a:solidFill>
                <a:latin typeface="+mn-lt"/>
              </a:rPr>
              <a:t>Pla </a:t>
            </a:r>
            <a:r>
              <a:rPr lang="ca-ES" altLang="ca-ES" sz="3200" b="1" dirty="0" smtClean="0">
                <a:solidFill>
                  <a:schemeClr val="bg1"/>
                </a:solidFill>
                <a:latin typeface="+mn-lt"/>
              </a:rPr>
              <a:t>d’Acció</a:t>
            </a:r>
            <a:r>
              <a:rPr lang="fr-BE" altLang="ca-ES" sz="32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ca-ES" altLang="ca-ES" sz="3200" b="1" dirty="0" smtClean="0">
                <a:solidFill>
                  <a:schemeClr val="bg1"/>
                </a:solidFill>
                <a:latin typeface="+mn-lt"/>
              </a:rPr>
              <a:t>per</a:t>
            </a:r>
            <a:r>
              <a:rPr lang="fr-BE" altLang="ca-ES" sz="32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ca-ES" altLang="ca-ES" sz="3200" b="1" dirty="0" smtClean="0">
                <a:solidFill>
                  <a:schemeClr val="bg1"/>
                </a:solidFill>
                <a:latin typeface="+mn-lt"/>
              </a:rPr>
              <a:t>l’Energia</a:t>
            </a:r>
            <a:r>
              <a:rPr lang="fr-BE" altLang="ca-ES" sz="32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ca-ES" altLang="ca-ES" sz="3200" b="1" dirty="0" smtClean="0">
                <a:solidFill>
                  <a:schemeClr val="bg1"/>
                </a:solidFill>
                <a:latin typeface="+mn-lt"/>
              </a:rPr>
              <a:t>Sostenible</a:t>
            </a:r>
            <a:r>
              <a:rPr lang="fr-BE" altLang="ca-ES" sz="3200" b="1" dirty="0" smtClean="0">
                <a:solidFill>
                  <a:schemeClr val="bg1"/>
                </a:solidFill>
                <a:latin typeface="+mn-lt"/>
              </a:rPr>
              <a:t> i el </a:t>
            </a:r>
            <a:r>
              <a:rPr lang="fr-BE" altLang="ca-ES" sz="3200" b="1" dirty="0">
                <a:solidFill>
                  <a:schemeClr val="bg1"/>
                </a:solidFill>
                <a:latin typeface="+mn-lt"/>
              </a:rPr>
              <a:t>C</a:t>
            </a:r>
            <a:r>
              <a:rPr lang="fr-BE" altLang="ca-ES" sz="3200" b="1" dirty="0" smtClean="0">
                <a:solidFill>
                  <a:schemeClr val="bg1"/>
                </a:solidFill>
                <a:latin typeface="+mn-lt"/>
              </a:rPr>
              <a:t>lima de Navata (PAESC)</a:t>
            </a:r>
          </a:p>
        </p:txBody>
      </p:sp>
      <p:pic>
        <p:nvPicPr>
          <p:cNvPr id="6148" name="Picture 6" descr="logo-CILMA-09-pequ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775" y="5218113"/>
            <a:ext cx="18002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7" descr="Logo Diputació centra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994275"/>
            <a:ext cx="129857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0" name="Agrupa 5"/>
          <p:cNvGrpSpPr>
            <a:grpSpLocks/>
          </p:cNvGrpSpPr>
          <p:nvPr/>
        </p:nvGrpSpPr>
        <p:grpSpPr bwMode="auto">
          <a:xfrm>
            <a:off x="109538" y="158750"/>
            <a:ext cx="2662237" cy="1184275"/>
            <a:chOff x="0" y="0"/>
            <a:chExt cx="1603375" cy="722312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1603375" cy="722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ca-ES">
                <a:latin typeface="+mn-lt"/>
              </a:endParaRPr>
            </a:p>
          </p:txBody>
        </p:sp>
        <p:pic>
          <p:nvPicPr>
            <p:cNvPr id="6159" name="13 Imagen" descr="Resultado de imagen de pacte d'alcaldes pel clima i l'energia logo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3" y="23813"/>
              <a:ext cx="14287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195513" y="3356992"/>
            <a:ext cx="4608512" cy="78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ca-ES" altLang="ca-ES" sz="1800" dirty="0">
                <a:solidFill>
                  <a:srgbClr val="003399"/>
                </a:solidFill>
                <a:latin typeface="+mn-lt"/>
              </a:rPr>
              <a:t>TALLER DE PARTICIPACIÓ CIUTADANA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ca-ES" altLang="ca-ES" sz="1800" dirty="0">
                <a:solidFill>
                  <a:srgbClr val="003399"/>
                </a:solidFill>
                <a:latin typeface="+mn-lt"/>
              </a:rPr>
              <a:t>Navata, 3 d’octubre de 2019</a:t>
            </a:r>
          </a:p>
        </p:txBody>
      </p:sp>
      <p:grpSp>
        <p:nvGrpSpPr>
          <p:cNvPr id="6155" name="4 Grupo"/>
          <p:cNvGrpSpPr>
            <a:grpSpLocks/>
          </p:cNvGrpSpPr>
          <p:nvPr/>
        </p:nvGrpSpPr>
        <p:grpSpPr bwMode="auto">
          <a:xfrm>
            <a:off x="74230" y="6208713"/>
            <a:ext cx="5296283" cy="638175"/>
            <a:chOff x="38100" y="47625"/>
            <a:chExt cx="5937250" cy="704850"/>
          </a:xfrm>
        </p:grpSpPr>
        <p:pic>
          <p:nvPicPr>
            <p:cNvPr id="6156" name="5 Imagen" descr="interreg-POCTEFA-ECTAdapt-RGB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" y="47625"/>
              <a:ext cx="1541177" cy="704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7" name="Text Box 14"/>
            <p:cNvSpPr txBox="1">
              <a:spLocks noChangeArrowheads="1"/>
            </p:cNvSpPr>
            <p:nvPr/>
          </p:nvSpPr>
          <p:spPr bwMode="auto">
            <a:xfrm>
              <a:off x="1576122" y="152826"/>
              <a:ext cx="4399228" cy="336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27360" tIns="22680" rIns="0" bIns="0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rtl="1" eaLnBrk="1" hangingPunct="1"/>
              <a:r>
                <a:rPr lang="ca-ES" altLang="ca-ES" sz="800" i="1" dirty="0" err="1">
                  <a:solidFill>
                    <a:srgbClr val="003399"/>
                  </a:solidFill>
                </a:rPr>
                <a:t>Projet</a:t>
              </a:r>
              <a:r>
                <a:rPr lang="ca-ES" altLang="ca-ES" sz="800" i="1" dirty="0">
                  <a:solidFill>
                    <a:srgbClr val="003399"/>
                  </a:solidFill>
                </a:rPr>
                <a:t> </a:t>
              </a:r>
              <a:r>
                <a:rPr lang="ca-ES" altLang="ca-ES" sz="800" i="1" dirty="0" err="1">
                  <a:solidFill>
                    <a:srgbClr val="003399"/>
                  </a:solidFill>
                </a:rPr>
                <a:t>cofinancé</a:t>
              </a:r>
              <a:r>
                <a:rPr lang="ca-ES" altLang="ca-ES" sz="800" i="1" dirty="0">
                  <a:solidFill>
                    <a:srgbClr val="003399"/>
                  </a:solidFill>
                </a:rPr>
                <a:t> par </a:t>
              </a:r>
              <a:r>
                <a:rPr lang="ca-ES" altLang="ca-ES" sz="800" i="1" dirty="0" err="1">
                  <a:solidFill>
                    <a:srgbClr val="003399"/>
                  </a:solidFill>
                </a:rPr>
                <a:t>le</a:t>
              </a:r>
              <a:r>
                <a:rPr lang="ca-ES" altLang="ca-ES" sz="800" i="1" dirty="0">
                  <a:solidFill>
                    <a:srgbClr val="003399"/>
                  </a:solidFill>
                </a:rPr>
                <a:t> </a:t>
              </a:r>
              <a:r>
                <a:rPr lang="ca-ES" altLang="ca-ES" sz="800" i="1" dirty="0" err="1">
                  <a:solidFill>
                    <a:srgbClr val="003399"/>
                  </a:solidFill>
                </a:rPr>
                <a:t>Fonds</a:t>
              </a:r>
              <a:r>
                <a:rPr lang="ca-ES" altLang="ca-ES" sz="800" i="1" dirty="0">
                  <a:solidFill>
                    <a:srgbClr val="003399"/>
                  </a:solidFill>
                </a:rPr>
                <a:t> </a:t>
              </a:r>
              <a:r>
                <a:rPr lang="ca-ES" altLang="ca-ES" sz="800" i="1" dirty="0" err="1">
                  <a:solidFill>
                    <a:srgbClr val="003399"/>
                  </a:solidFill>
                </a:rPr>
                <a:t>Européen</a:t>
              </a:r>
              <a:r>
                <a:rPr lang="ca-ES" altLang="ca-ES" sz="800" i="1" dirty="0">
                  <a:solidFill>
                    <a:srgbClr val="003399"/>
                  </a:solidFill>
                </a:rPr>
                <a:t> de </a:t>
              </a:r>
              <a:r>
                <a:rPr lang="ca-ES" altLang="ca-ES" sz="800" i="1" dirty="0" err="1">
                  <a:solidFill>
                    <a:srgbClr val="003399"/>
                  </a:solidFill>
                </a:rPr>
                <a:t>Développement</a:t>
              </a:r>
              <a:r>
                <a:rPr lang="ca-ES" altLang="ca-ES" sz="800" i="1" dirty="0">
                  <a:solidFill>
                    <a:srgbClr val="003399"/>
                  </a:solidFill>
                </a:rPr>
                <a:t> </a:t>
              </a:r>
              <a:r>
                <a:rPr lang="ca-ES" altLang="ca-ES" sz="800" i="1" dirty="0" err="1">
                  <a:solidFill>
                    <a:srgbClr val="003399"/>
                  </a:solidFill>
                </a:rPr>
                <a:t>Régional</a:t>
              </a:r>
              <a:r>
                <a:rPr lang="ca-ES" altLang="ca-ES" sz="800" i="1" dirty="0">
                  <a:solidFill>
                    <a:srgbClr val="003399"/>
                  </a:solidFill>
                </a:rPr>
                <a:t> (FEDER)</a:t>
              </a:r>
              <a:r>
                <a:rPr lang="ca-ES" altLang="ca-ES" sz="800" dirty="0">
                  <a:solidFill>
                    <a:srgbClr val="003399"/>
                  </a:solidFill>
                </a:rPr>
                <a:t> </a:t>
              </a:r>
            </a:p>
            <a:p>
              <a:pPr rtl="1" eaLnBrk="1" hangingPunct="1"/>
              <a:r>
                <a:rPr lang="ca-ES" altLang="ca-ES" sz="800" i="1" dirty="0">
                  <a:solidFill>
                    <a:srgbClr val="003399"/>
                  </a:solidFill>
                </a:rPr>
                <a:t>Projecte cofinançat pel Fons Europeu de Desenvolupament Regional (FEDER)         </a:t>
              </a:r>
              <a:r>
                <a:rPr lang="ca-ES" altLang="ca-ES" sz="800" dirty="0">
                  <a:solidFill>
                    <a:srgbClr val="003399"/>
                  </a:solidFill>
                </a:rPr>
                <a:t> </a:t>
              </a:r>
              <a:endParaRPr lang="es-ES" altLang="ca-ES" sz="800" b="1" dirty="0">
                <a:solidFill>
                  <a:srgbClr val="003399"/>
                </a:solidFill>
              </a:endParaRPr>
            </a:p>
          </p:txBody>
        </p:sp>
      </p:grpSp>
      <p:pic>
        <p:nvPicPr>
          <p:cNvPr id="6153" name="Picture 4" descr="http://pactealcaldes.ddgi.cat/wp-content/themes/alcaldes/img/flors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54"/>
          <a:stretch>
            <a:fillRect/>
          </a:stretch>
        </p:blipFill>
        <p:spPr bwMode="auto">
          <a:xfrm>
            <a:off x="8172450" y="187325"/>
            <a:ext cx="606425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Imatg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91" r="36958" b="10023"/>
          <a:stretch>
            <a:fillRect/>
          </a:stretch>
        </p:blipFill>
        <p:spPr bwMode="auto">
          <a:xfrm>
            <a:off x="539750" y="4500563"/>
            <a:ext cx="2447925" cy="232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41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 sz="2200"/>
          </a:p>
        </p:txBody>
      </p:sp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71438" y="87313"/>
            <a:ext cx="79565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2200" b="1">
                <a:solidFill>
                  <a:schemeClr val="bg1"/>
                </a:solidFill>
              </a:rPr>
              <a:t>6. EVOLUCIÓ D’EMISSIONS I CONSUMS (PAESC)</a:t>
            </a:r>
          </a:p>
        </p:txBody>
      </p:sp>
      <p:grpSp>
        <p:nvGrpSpPr>
          <p:cNvPr id="15365" name="Agrupa 3"/>
          <p:cNvGrpSpPr>
            <a:grpSpLocks/>
          </p:cNvGrpSpPr>
          <p:nvPr/>
        </p:nvGrpSpPr>
        <p:grpSpPr bwMode="auto">
          <a:xfrm>
            <a:off x="7132638" y="0"/>
            <a:ext cx="2011362" cy="893763"/>
            <a:chOff x="0" y="0"/>
            <a:chExt cx="1603375" cy="722312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1603375" cy="722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ca-ES">
                <a:latin typeface="+mn-lt"/>
              </a:endParaRPr>
            </a:p>
          </p:txBody>
        </p:sp>
        <p:pic>
          <p:nvPicPr>
            <p:cNvPr id="15382" name="13 Imagen" descr="Resultado de imagen de pacte d'alcaldes pel clima i l'energia log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3" y="23813"/>
              <a:ext cx="14287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6"/>
          <p:cNvSpPr/>
          <p:nvPr/>
        </p:nvSpPr>
        <p:spPr>
          <a:xfrm>
            <a:off x="107950" y="908050"/>
            <a:ext cx="6226175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sz="1200" i="1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Consum d’energia segons fonts d’energia (</a:t>
            </a:r>
            <a:r>
              <a:rPr lang="ca-ES" sz="1200" i="1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MWh</a:t>
            </a:r>
            <a:r>
              <a:rPr lang="ca-ES" sz="1200" i="1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 – ÀMBIT AJUNTAMENT</a:t>
            </a:r>
            <a:endParaRPr lang="ca-ES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5367" name="Imat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51" r="36147"/>
          <a:stretch>
            <a:fillRect/>
          </a:stretch>
        </p:blipFill>
        <p:spPr bwMode="auto">
          <a:xfrm>
            <a:off x="395288" y="1700213"/>
            <a:ext cx="2124075" cy="225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Imat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51"/>
          <a:stretch>
            <a:fillRect/>
          </a:stretch>
        </p:blipFill>
        <p:spPr bwMode="auto">
          <a:xfrm>
            <a:off x="7740650" y="1274763"/>
            <a:ext cx="1073150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Imatg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30"/>
          <a:stretch>
            <a:fillRect/>
          </a:stretch>
        </p:blipFill>
        <p:spPr bwMode="auto">
          <a:xfrm>
            <a:off x="2771775" y="1700213"/>
            <a:ext cx="233680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Imatg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01"/>
          <a:stretch>
            <a:fillRect/>
          </a:stretch>
        </p:blipFill>
        <p:spPr bwMode="auto">
          <a:xfrm>
            <a:off x="5219700" y="1773238"/>
            <a:ext cx="2227263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250825" y="4005263"/>
            <a:ext cx="4572000" cy="276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sz="1200" i="1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Emissions generades (</a:t>
            </a:r>
            <a:r>
              <a:rPr lang="ca-ES" sz="1200" i="1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tn</a:t>
            </a:r>
            <a:r>
              <a:rPr lang="ca-ES" sz="1200" i="1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CO</a:t>
            </a:r>
            <a:r>
              <a:rPr lang="ca-ES" sz="1200" i="1" baseline="-250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ca-ES" sz="1200" i="1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 – ÀMBIT AJUNTAMENT</a:t>
            </a:r>
          </a:p>
        </p:txBody>
      </p:sp>
      <p:pic>
        <p:nvPicPr>
          <p:cNvPr id="15372" name="Imatg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33" t="23009" b="11800"/>
          <a:stretch>
            <a:fillRect/>
          </a:stretch>
        </p:blipFill>
        <p:spPr bwMode="auto">
          <a:xfrm>
            <a:off x="7524750" y="4716463"/>
            <a:ext cx="1223963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Imatg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70"/>
          <a:stretch>
            <a:fillRect/>
          </a:stretch>
        </p:blipFill>
        <p:spPr bwMode="auto">
          <a:xfrm>
            <a:off x="3021013" y="4724400"/>
            <a:ext cx="2198687" cy="212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4" name="Imatg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50"/>
          <a:stretch>
            <a:fillRect/>
          </a:stretch>
        </p:blipFill>
        <p:spPr bwMode="auto">
          <a:xfrm>
            <a:off x="5307013" y="4652963"/>
            <a:ext cx="2139950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5" name="QuadreDeText 18"/>
          <p:cNvSpPr txBox="1">
            <a:spLocks noChangeArrowheads="1"/>
          </p:cNvSpPr>
          <p:nvPr/>
        </p:nvSpPr>
        <p:spPr bwMode="auto">
          <a:xfrm>
            <a:off x="1187450" y="1433513"/>
            <a:ext cx="863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/>
              <a:t>2005</a:t>
            </a:r>
          </a:p>
        </p:txBody>
      </p:sp>
      <p:sp>
        <p:nvSpPr>
          <p:cNvPr id="15376" name="QuadreDeText 20"/>
          <p:cNvSpPr txBox="1">
            <a:spLocks noChangeArrowheads="1"/>
          </p:cNvSpPr>
          <p:nvPr/>
        </p:nvSpPr>
        <p:spPr bwMode="auto">
          <a:xfrm>
            <a:off x="3617913" y="1412875"/>
            <a:ext cx="863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/>
              <a:t>2011</a:t>
            </a:r>
          </a:p>
        </p:txBody>
      </p:sp>
      <p:sp>
        <p:nvSpPr>
          <p:cNvPr id="15377" name="QuadreDeText 21"/>
          <p:cNvSpPr txBox="1">
            <a:spLocks noChangeArrowheads="1"/>
          </p:cNvSpPr>
          <p:nvPr/>
        </p:nvSpPr>
        <p:spPr bwMode="auto">
          <a:xfrm>
            <a:off x="6007100" y="1412875"/>
            <a:ext cx="863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/>
              <a:t>2018</a:t>
            </a:r>
          </a:p>
        </p:txBody>
      </p:sp>
      <p:sp>
        <p:nvSpPr>
          <p:cNvPr id="15378" name="QuadreDeText 22"/>
          <p:cNvSpPr txBox="1">
            <a:spLocks noChangeArrowheads="1"/>
          </p:cNvSpPr>
          <p:nvPr/>
        </p:nvSpPr>
        <p:spPr bwMode="auto">
          <a:xfrm>
            <a:off x="1403350" y="4408488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/>
              <a:t>2005</a:t>
            </a:r>
          </a:p>
        </p:txBody>
      </p:sp>
      <p:sp>
        <p:nvSpPr>
          <p:cNvPr id="15379" name="QuadreDeText 23"/>
          <p:cNvSpPr txBox="1">
            <a:spLocks noChangeArrowheads="1"/>
          </p:cNvSpPr>
          <p:nvPr/>
        </p:nvSpPr>
        <p:spPr bwMode="auto">
          <a:xfrm>
            <a:off x="3851275" y="4386263"/>
            <a:ext cx="8651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/>
              <a:t>2011</a:t>
            </a:r>
          </a:p>
        </p:txBody>
      </p:sp>
      <p:sp>
        <p:nvSpPr>
          <p:cNvPr id="15380" name="QuadreDeText 24"/>
          <p:cNvSpPr txBox="1">
            <a:spLocks noChangeArrowheads="1"/>
          </p:cNvSpPr>
          <p:nvPr/>
        </p:nvSpPr>
        <p:spPr bwMode="auto">
          <a:xfrm>
            <a:off x="6011863" y="4386263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/>
              <a:t>2018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1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 sz="2200"/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71438" y="87313"/>
            <a:ext cx="79565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2200" b="1">
                <a:solidFill>
                  <a:schemeClr val="bg1"/>
                </a:solidFill>
              </a:rPr>
              <a:t>6. EVOLUCIÓ D’EMISSIONS I CONSUMS (PAESC)</a:t>
            </a:r>
          </a:p>
        </p:txBody>
      </p:sp>
      <p:grpSp>
        <p:nvGrpSpPr>
          <p:cNvPr id="16388" name="Agrupa 3"/>
          <p:cNvGrpSpPr>
            <a:grpSpLocks/>
          </p:cNvGrpSpPr>
          <p:nvPr/>
        </p:nvGrpSpPr>
        <p:grpSpPr bwMode="auto">
          <a:xfrm>
            <a:off x="7132638" y="0"/>
            <a:ext cx="2011362" cy="893763"/>
            <a:chOff x="0" y="0"/>
            <a:chExt cx="1603375" cy="722312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1603375" cy="722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ca-ES">
                <a:latin typeface="+mn-lt"/>
              </a:endParaRPr>
            </a:p>
          </p:txBody>
        </p:sp>
        <p:pic>
          <p:nvPicPr>
            <p:cNvPr id="16407" name="13 Imagen" descr="Resultado de imagen de pacte d'alcaldes pel clima i l'energia log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3" y="23813"/>
              <a:ext cx="14287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ectangle 6"/>
          <p:cNvSpPr/>
          <p:nvPr/>
        </p:nvSpPr>
        <p:spPr>
          <a:xfrm>
            <a:off x="107950" y="908050"/>
            <a:ext cx="6226175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sz="1200" i="1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Consum d’energia segons fonts d’energia (</a:t>
            </a:r>
            <a:r>
              <a:rPr lang="ca-ES" sz="1200" i="1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MWh</a:t>
            </a:r>
            <a:r>
              <a:rPr lang="ca-ES" sz="1200" i="1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 – EQUIPAMENTS MUNICIPAL</a:t>
            </a:r>
            <a:endParaRPr lang="ca-ES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50825" y="4005263"/>
            <a:ext cx="4572000" cy="276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sz="1200" i="1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Emissions generades (</a:t>
            </a:r>
            <a:r>
              <a:rPr lang="ca-ES" sz="1200" i="1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tn</a:t>
            </a:r>
            <a:r>
              <a:rPr lang="ca-ES" sz="1200" i="1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CO</a:t>
            </a:r>
            <a:r>
              <a:rPr lang="ca-ES" sz="1200" i="1" baseline="-250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ca-ES" sz="1200" i="1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 – EQUIPAMENTS MUNICIPALS</a:t>
            </a:r>
          </a:p>
        </p:txBody>
      </p:sp>
      <p:sp>
        <p:nvSpPr>
          <p:cNvPr id="16391" name="QuadreDeText 18"/>
          <p:cNvSpPr txBox="1">
            <a:spLocks noChangeArrowheads="1"/>
          </p:cNvSpPr>
          <p:nvPr/>
        </p:nvSpPr>
        <p:spPr bwMode="auto">
          <a:xfrm>
            <a:off x="1187450" y="1433513"/>
            <a:ext cx="863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/>
              <a:t>2005</a:t>
            </a:r>
          </a:p>
        </p:txBody>
      </p:sp>
      <p:sp>
        <p:nvSpPr>
          <p:cNvPr id="16392" name="QuadreDeText 20"/>
          <p:cNvSpPr txBox="1">
            <a:spLocks noChangeArrowheads="1"/>
          </p:cNvSpPr>
          <p:nvPr/>
        </p:nvSpPr>
        <p:spPr bwMode="auto">
          <a:xfrm>
            <a:off x="3635375" y="1433513"/>
            <a:ext cx="8651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/>
              <a:t>2011</a:t>
            </a:r>
          </a:p>
        </p:txBody>
      </p:sp>
      <p:sp>
        <p:nvSpPr>
          <p:cNvPr id="16393" name="QuadreDeText 21"/>
          <p:cNvSpPr txBox="1">
            <a:spLocks noChangeArrowheads="1"/>
          </p:cNvSpPr>
          <p:nvPr/>
        </p:nvSpPr>
        <p:spPr bwMode="auto">
          <a:xfrm>
            <a:off x="6007100" y="1412875"/>
            <a:ext cx="863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/>
              <a:t>2018</a:t>
            </a:r>
          </a:p>
        </p:txBody>
      </p:sp>
      <p:sp>
        <p:nvSpPr>
          <p:cNvPr id="16394" name="QuadreDeText 22"/>
          <p:cNvSpPr txBox="1">
            <a:spLocks noChangeArrowheads="1"/>
          </p:cNvSpPr>
          <p:nvPr/>
        </p:nvSpPr>
        <p:spPr bwMode="auto">
          <a:xfrm>
            <a:off x="1201738" y="4408488"/>
            <a:ext cx="863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/>
              <a:t>2005</a:t>
            </a:r>
          </a:p>
        </p:txBody>
      </p:sp>
      <p:sp>
        <p:nvSpPr>
          <p:cNvPr id="16395" name="QuadreDeText 23"/>
          <p:cNvSpPr txBox="1">
            <a:spLocks noChangeArrowheads="1"/>
          </p:cNvSpPr>
          <p:nvPr/>
        </p:nvSpPr>
        <p:spPr bwMode="auto">
          <a:xfrm>
            <a:off x="3708400" y="4386263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/>
              <a:t>2011</a:t>
            </a:r>
          </a:p>
        </p:txBody>
      </p:sp>
      <p:sp>
        <p:nvSpPr>
          <p:cNvPr id="16396" name="QuadreDeText 24"/>
          <p:cNvSpPr txBox="1">
            <a:spLocks noChangeArrowheads="1"/>
          </p:cNvSpPr>
          <p:nvPr/>
        </p:nvSpPr>
        <p:spPr bwMode="auto">
          <a:xfrm>
            <a:off x="6084888" y="4386263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/>
              <a:t>2018</a:t>
            </a:r>
          </a:p>
        </p:txBody>
      </p:sp>
      <p:pic>
        <p:nvPicPr>
          <p:cNvPr id="16397" name="Imatg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8" r="33713"/>
          <a:stretch>
            <a:fillRect/>
          </a:stretch>
        </p:blipFill>
        <p:spPr bwMode="auto">
          <a:xfrm>
            <a:off x="539750" y="1841500"/>
            <a:ext cx="2192338" cy="197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8" name="Rectangle 2"/>
          <p:cNvSpPr>
            <a:spLocks noChangeArrowheads="1"/>
          </p:cNvSpPr>
          <p:nvPr/>
        </p:nvSpPr>
        <p:spPr bwMode="auto">
          <a:xfrm>
            <a:off x="3851275" y="2014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/>
          </a:p>
        </p:txBody>
      </p:sp>
      <p:pic>
        <p:nvPicPr>
          <p:cNvPr id="16399" name="Imatg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7"/>
          <a:stretch>
            <a:fillRect/>
          </a:stretch>
        </p:blipFill>
        <p:spPr bwMode="auto">
          <a:xfrm>
            <a:off x="2987675" y="1814513"/>
            <a:ext cx="1982788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Imatge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79"/>
          <a:stretch>
            <a:fillRect/>
          </a:stretch>
        </p:blipFill>
        <p:spPr bwMode="auto">
          <a:xfrm>
            <a:off x="5292725" y="1833563"/>
            <a:ext cx="2020888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1" name="Imatg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03"/>
          <a:stretch>
            <a:fillRect/>
          </a:stretch>
        </p:blipFill>
        <p:spPr bwMode="auto">
          <a:xfrm>
            <a:off x="7634288" y="1403350"/>
            <a:ext cx="12001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2" name="Imatge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03" r="40228" b="7794"/>
          <a:stretch>
            <a:fillRect/>
          </a:stretch>
        </p:blipFill>
        <p:spPr bwMode="auto">
          <a:xfrm>
            <a:off x="422275" y="4681538"/>
            <a:ext cx="2133600" cy="195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3" name="Imatge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92"/>
          <a:stretch>
            <a:fillRect/>
          </a:stretch>
        </p:blipFill>
        <p:spPr bwMode="auto">
          <a:xfrm>
            <a:off x="7727950" y="4445000"/>
            <a:ext cx="1106488" cy="209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4" name="Imatge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9"/>
          <a:stretch>
            <a:fillRect/>
          </a:stretch>
        </p:blipFill>
        <p:spPr bwMode="auto">
          <a:xfrm>
            <a:off x="2843213" y="4778375"/>
            <a:ext cx="2366962" cy="196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5" name="Imatg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77"/>
          <a:stretch>
            <a:fillRect/>
          </a:stretch>
        </p:blipFill>
        <p:spPr bwMode="auto">
          <a:xfrm>
            <a:off x="5219700" y="4778375"/>
            <a:ext cx="2478088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1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 sz="2200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71438" y="87313"/>
            <a:ext cx="79565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2200" b="1">
                <a:solidFill>
                  <a:schemeClr val="bg1"/>
                </a:solidFill>
              </a:rPr>
              <a:t>6. EVOLUCIÓ D’EMISSIONS I CONSUMS (PAESC)</a:t>
            </a:r>
          </a:p>
        </p:txBody>
      </p:sp>
      <p:grpSp>
        <p:nvGrpSpPr>
          <p:cNvPr id="17412" name="Agrupa 5"/>
          <p:cNvGrpSpPr>
            <a:grpSpLocks/>
          </p:cNvGrpSpPr>
          <p:nvPr/>
        </p:nvGrpSpPr>
        <p:grpSpPr bwMode="auto">
          <a:xfrm>
            <a:off x="7132638" y="0"/>
            <a:ext cx="2011362" cy="893763"/>
            <a:chOff x="0" y="0"/>
            <a:chExt cx="1603375" cy="722312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1603375" cy="722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ca-ES">
                <a:latin typeface="+mn-lt"/>
              </a:endParaRPr>
            </a:p>
          </p:txBody>
        </p:sp>
        <p:pic>
          <p:nvPicPr>
            <p:cNvPr id="17425" name="13 Imagen" descr="Resultado de imagen de pacte d'alcaldes pel clima i l'energia log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3" y="23813"/>
              <a:ext cx="14287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Rectangle 8"/>
          <p:cNvSpPr/>
          <p:nvPr/>
        </p:nvSpPr>
        <p:spPr>
          <a:xfrm>
            <a:off x="107950" y="908050"/>
            <a:ext cx="6226175" cy="2778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sz="1200" i="1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Consum per sectors (</a:t>
            </a:r>
            <a:r>
              <a:rPr lang="ca-ES" sz="1200" i="1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MWh</a:t>
            </a:r>
            <a:r>
              <a:rPr lang="ca-ES" sz="1200" i="1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 – FLOTA MUNICIPAL DE NAVATA</a:t>
            </a:r>
            <a:endParaRPr lang="ca-ES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7414" name="Imatg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00" r="51170"/>
          <a:stretch>
            <a:fillRect/>
          </a:stretch>
        </p:blipFill>
        <p:spPr bwMode="auto">
          <a:xfrm>
            <a:off x="539750" y="1670050"/>
            <a:ext cx="1871663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Imatg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75"/>
          <a:stretch>
            <a:fillRect/>
          </a:stretch>
        </p:blipFill>
        <p:spPr bwMode="auto">
          <a:xfrm>
            <a:off x="7451725" y="1543050"/>
            <a:ext cx="1335088" cy="193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QuadreDeText 11"/>
          <p:cNvSpPr txBox="1">
            <a:spLocks noChangeArrowheads="1"/>
          </p:cNvSpPr>
          <p:nvPr/>
        </p:nvSpPr>
        <p:spPr bwMode="auto">
          <a:xfrm>
            <a:off x="1042988" y="1279525"/>
            <a:ext cx="8651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/>
              <a:t>2005</a:t>
            </a:r>
          </a:p>
        </p:txBody>
      </p:sp>
      <p:sp>
        <p:nvSpPr>
          <p:cNvPr id="17417" name="QuadreDeText 12"/>
          <p:cNvSpPr txBox="1">
            <a:spLocks noChangeArrowheads="1"/>
          </p:cNvSpPr>
          <p:nvPr/>
        </p:nvSpPr>
        <p:spPr bwMode="auto">
          <a:xfrm>
            <a:off x="3492500" y="1279525"/>
            <a:ext cx="863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/>
              <a:t>2011</a:t>
            </a:r>
          </a:p>
        </p:txBody>
      </p:sp>
      <p:sp>
        <p:nvSpPr>
          <p:cNvPr id="17418" name="QuadreDeText 13"/>
          <p:cNvSpPr txBox="1">
            <a:spLocks noChangeArrowheads="1"/>
          </p:cNvSpPr>
          <p:nvPr/>
        </p:nvSpPr>
        <p:spPr bwMode="auto">
          <a:xfrm>
            <a:off x="5862638" y="1258888"/>
            <a:ext cx="8636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/>
              <a:t>2018</a:t>
            </a:r>
          </a:p>
        </p:txBody>
      </p:sp>
      <p:pic>
        <p:nvPicPr>
          <p:cNvPr id="17419" name="Imatg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00"/>
          <a:stretch>
            <a:fillRect/>
          </a:stretch>
        </p:blipFill>
        <p:spPr bwMode="auto">
          <a:xfrm>
            <a:off x="2922588" y="1619250"/>
            <a:ext cx="1865312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Imatg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08"/>
          <a:stretch>
            <a:fillRect/>
          </a:stretch>
        </p:blipFill>
        <p:spPr bwMode="auto">
          <a:xfrm>
            <a:off x="5256213" y="1563688"/>
            <a:ext cx="187642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323850" y="3730625"/>
            <a:ext cx="4535488" cy="276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sz="1200" i="1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Consums per quadre d’enllumenat (</a:t>
            </a:r>
            <a:r>
              <a:rPr lang="ca-ES" sz="1200" i="1" dirty="0" err="1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MWh</a:t>
            </a:r>
            <a:r>
              <a:rPr lang="ca-ES" sz="1200" i="1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 - ENLLUMENAT</a:t>
            </a:r>
          </a:p>
        </p:txBody>
      </p:sp>
      <p:sp>
        <p:nvSpPr>
          <p:cNvPr id="17422" name="Rectangle 2"/>
          <p:cNvSpPr>
            <a:spLocks noChangeArrowheads="1"/>
          </p:cNvSpPr>
          <p:nvPr/>
        </p:nvSpPr>
        <p:spPr bwMode="auto">
          <a:xfrm flipV="1">
            <a:off x="600075" y="4364038"/>
            <a:ext cx="10213975" cy="46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/>
          </a:p>
        </p:txBody>
      </p:sp>
      <p:pic>
        <p:nvPicPr>
          <p:cNvPr id="17423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4098925"/>
            <a:ext cx="7512050" cy="253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1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 sz="2200"/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71438" y="87313"/>
            <a:ext cx="79565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2200" b="1">
                <a:solidFill>
                  <a:schemeClr val="bg1"/>
                </a:solidFill>
              </a:rPr>
              <a:t>7. VULNERABILITAT AL CANVI CLIMÀTIC (PAESC)</a:t>
            </a:r>
          </a:p>
        </p:txBody>
      </p:sp>
      <p:grpSp>
        <p:nvGrpSpPr>
          <p:cNvPr id="18436" name="Agrupa 5"/>
          <p:cNvGrpSpPr>
            <a:grpSpLocks/>
          </p:cNvGrpSpPr>
          <p:nvPr/>
        </p:nvGrpSpPr>
        <p:grpSpPr bwMode="auto">
          <a:xfrm>
            <a:off x="7132638" y="0"/>
            <a:ext cx="2011362" cy="893763"/>
            <a:chOff x="0" y="0"/>
            <a:chExt cx="1603375" cy="722312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1603375" cy="722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ca-ES">
                <a:latin typeface="+mn-lt"/>
              </a:endParaRPr>
            </a:p>
          </p:txBody>
        </p:sp>
        <p:pic>
          <p:nvPicPr>
            <p:cNvPr id="18460" name="13 Imagen" descr="Resultado de imagen de pacte d'alcaldes pel clima i l'energia log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3" y="23813"/>
              <a:ext cx="14287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7" name="Rectangle 2"/>
          <p:cNvSpPr>
            <a:spLocks noChangeArrowheads="1"/>
          </p:cNvSpPr>
          <p:nvPr/>
        </p:nvSpPr>
        <p:spPr bwMode="auto">
          <a:xfrm flipV="1">
            <a:off x="600075" y="4364038"/>
            <a:ext cx="10213975" cy="46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/>
          </a:p>
        </p:txBody>
      </p:sp>
      <p:sp>
        <p:nvSpPr>
          <p:cNvPr id="19" name="117 Rectángulo"/>
          <p:cNvSpPr/>
          <p:nvPr/>
        </p:nvSpPr>
        <p:spPr>
          <a:xfrm>
            <a:off x="0" y="2381250"/>
            <a:ext cx="9144000" cy="576263"/>
          </a:xfrm>
          <a:prstGeom prst="rect">
            <a:avLst/>
          </a:prstGeom>
          <a:solidFill>
            <a:srgbClr val="9FAEE5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18439" name="16 Rectángulo"/>
          <p:cNvSpPr>
            <a:spLocks noChangeArrowheads="1"/>
          </p:cNvSpPr>
          <p:nvPr/>
        </p:nvSpPr>
        <p:spPr bwMode="auto">
          <a:xfrm>
            <a:off x="179388" y="830263"/>
            <a:ext cx="8785225" cy="59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4000"/>
              </a:lnSpc>
              <a:spcBef>
                <a:spcPts val="1200"/>
              </a:spcBef>
            </a:pPr>
            <a:r>
              <a:rPr lang="ca-ES" altLang="ca-ES" sz="1500" dirty="0"/>
              <a:t>La metodologia establerta per l'</a:t>
            </a:r>
            <a:r>
              <a:rPr lang="ca-ES" altLang="ca-ES" sz="1500" i="1" dirty="0"/>
              <a:t>Oficina del Pacte d'Alcaldes </a:t>
            </a:r>
            <a:r>
              <a:rPr lang="ca-ES" altLang="ca-ES" sz="1500" dirty="0"/>
              <a:t>(COMO) per redactar els </a:t>
            </a:r>
            <a:r>
              <a:rPr lang="ca-ES" altLang="ca-ES" sz="1500" i="1" dirty="0"/>
              <a:t>Plans d’Acció per l‘Energia Sostenible i el Clima </a:t>
            </a:r>
            <a:r>
              <a:rPr lang="ca-ES" altLang="ca-ES" sz="1500" dirty="0"/>
              <a:t>(</a:t>
            </a:r>
            <a:r>
              <a:rPr lang="ca-ES" altLang="ca-ES" sz="1500" b="1" dirty="0"/>
              <a:t>PAESC</a:t>
            </a:r>
            <a:r>
              <a:rPr lang="ca-ES" altLang="ca-ES" sz="1500" dirty="0"/>
              <a:t>) es basa en</a:t>
            </a:r>
            <a:r>
              <a:rPr lang="ca-ES" altLang="ca-ES" sz="1500" dirty="0">
                <a:solidFill>
                  <a:srgbClr val="E34045"/>
                </a:solidFill>
              </a:rPr>
              <a:t> 2 passos</a:t>
            </a:r>
            <a:r>
              <a:rPr lang="ca-ES" altLang="ca-ES" sz="1500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8440" name="17 Rectángulo"/>
          <p:cNvSpPr>
            <a:spLocks noChangeArrowheads="1"/>
          </p:cNvSpPr>
          <p:nvPr/>
        </p:nvSpPr>
        <p:spPr bwMode="auto">
          <a:xfrm>
            <a:off x="541338" y="2532063"/>
            <a:ext cx="3167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b="1" i="1">
                <a:solidFill>
                  <a:srgbClr val="003399"/>
                </a:solidFill>
              </a:rPr>
              <a:t>IMPACTES CLIMÀTICS I RISCOS  </a:t>
            </a:r>
          </a:p>
        </p:txBody>
      </p:sp>
      <p:sp>
        <p:nvSpPr>
          <p:cNvPr id="18441" name="19 Rectángulo"/>
          <p:cNvSpPr>
            <a:spLocks noChangeArrowheads="1"/>
          </p:cNvSpPr>
          <p:nvPr/>
        </p:nvSpPr>
        <p:spPr bwMode="auto">
          <a:xfrm>
            <a:off x="5584825" y="2532063"/>
            <a:ext cx="2443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b="1" i="1">
                <a:solidFill>
                  <a:srgbClr val="003399"/>
                </a:solidFill>
              </a:rPr>
              <a:t>SECTORS VULNERABLES</a:t>
            </a:r>
          </a:p>
        </p:txBody>
      </p:sp>
      <p:cxnSp>
        <p:nvCxnSpPr>
          <p:cNvPr id="23" name="26 Conector recto"/>
          <p:cNvCxnSpPr/>
          <p:nvPr/>
        </p:nvCxnSpPr>
        <p:spPr>
          <a:xfrm>
            <a:off x="-38100" y="5273675"/>
            <a:ext cx="9182100" cy="4763"/>
          </a:xfrm>
          <a:prstGeom prst="line">
            <a:avLst/>
          </a:prstGeom>
          <a:ln>
            <a:solidFill>
              <a:srgbClr val="9FAE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7 Conector recto"/>
          <p:cNvCxnSpPr/>
          <p:nvPr/>
        </p:nvCxnSpPr>
        <p:spPr>
          <a:xfrm>
            <a:off x="4427538" y="2397125"/>
            <a:ext cx="0" cy="2881313"/>
          </a:xfrm>
          <a:prstGeom prst="line">
            <a:avLst/>
          </a:prstGeom>
          <a:ln>
            <a:solidFill>
              <a:srgbClr val="9FAE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43 Imagen" descr="Impactes_climatics_1.jpg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7504" y="3202270"/>
            <a:ext cx="4248472" cy="563281"/>
          </a:xfrm>
          <a:prstGeom prst="rect">
            <a:avLst/>
          </a:prstGeom>
        </p:spPr>
      </p:pic>
      <p:pic>
        <p:nvPicPr>
          <p:cNvPr id="18445" name="44 Imagen" descr="sectors_vulnerabl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044825"/>
            <a:ext cx="4535487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6" name="45 Rectángulo"/>
          <p:cNvSpPr>
            <a:spLocks noChangeArrowheads="1"/>
          </p:cNvSpPr>
          <p:nvPr/>
        </p:nvSpPr>
        <p:spPr bwMode="auto">
          <a:xfrm>
            <a:off x="107950" y="3836988"/>
            <a:ext cx="403225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1619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s-ES" altLang="ca-ES" sz="1400" dirty="0"/>
              <a:t>ONADES DE CALOR</a:t>
            </a:r>
            <a:endParaRPr lang="es-ES" altLang="ca-ES" sz="1400" i="1" dirty="0">
              <a:solidFill>
                <a:srgbClr val="003399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ES" altLang="ca-ES" sz="1400" dirty="0"/>
              <a:t>SEQUERES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altLang="ca-ES" sz="1400" dirty="0"/>
              <a:t>ONADES DE FRED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altLang="ca-ES" sz="1400" dirty="0"/>
              <a:t>PRECIPITACIÓ EXTREMA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altLang="ca-ES" sz="1400" dirty="0"/>
              <a:t>PUJADA DEL NIVELL DEL MAR</a:t>
            </a:r>
            <a:endParaRPr lang="ca-ES" altLang="ca-ES" sz="1400" i="1" dirty="0">
              <a:solidFill>
                <a:srgbClr val="003399"/>
              </a:solidFill>
            </a:endParaRPr>
          </a:p>
        </p:txBody>
      </p:sp>
      <p:sp>
        <p:nvSpPr>
          <p:cNvPr id="18447" name="88 Rectángulo"/>
          <p:cNvSpPr>
            <a:spLocks noChangeArrowheads="1"/>
          </p:cNvSpPr>
          <p:nvPr/>
        </p:nvSpPr>
        <p:spPr bwMode="auto">
          <a:xfrm>
            <a:off x="5534025" y="1901825"/>
            <a:ext cx="307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b="1">
                <a:solidFill>
                  <a:srgbClr val="E34045"/>
                </a:solidFill>
              </a:rPr>
              <a:t>PLA D’ACCIÓ PER L’ADAPTACIÓ</a:t>
            </a:r>
          </a:p>
        </p:txBody>
      </p:sp>
      <p:sp>
        <p:nvSpPr>
          <p:cNvPr id="29" name="90 Flecha abajo"/>
          <p:cNvSpPr/>
          <p:nvPr/>
        </p:nvSpPr>
        <p:spPr>
          <a:xfrm>
            <a:off x="2268538" y="5349875"/>
            <a:ext cx="358775" cy="287338"/>
          </a:xfrm>
          <a:prstGeom prst="downArrow">
            <a:avLst/>
          </a:prstGeom>
          <a:solidFill>
            <a:srgbClr val="9FAEE5">
              <a:alpha val="28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18449" name="91 Rectángulo"/>
          <p:cNvSpPr>
            <a:spLocks noChangeArrowheads="1"/>
          </p:cNvSpPr>
          <p:nvPr/>
        </p:nvSpPr>
        <p:spPr bwMode="auto">
          <a:xfrm>
            <a:off x="817563" y="1905000"/>
            <a:ext cx="32496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b="1" dirty="0">
                <a:solidFill>
                  <a:srgbClr val="E34045"/>
                </a:solidFill>
              </a:rPr>
              <a:t>ANÀLISI DE LA VULNERABILITAT </a:t>
            </a:r>
          </a:p>
        </p:txBody>
      </p:sp>
      <p:sp>
        <p:nvSpPr>
          <p:cNvPr id="31" name="108 Elipse"/>
          <p:cNvSpPr/>
          <p:nvPr/>
        </p:nvSpPr>
        <p:spPr>
          <a:xfrm>
            <a:off x="276225" y="1804988"/>
            <a:ext cx="504825" cy="504825"/>
          </a:xfrm>
          <a:prstGeom prst="ellipse">
            <a:avLst/>
          </a:prstGeom>
          <a:solidFill>
            <a:srgbClr val="E34045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a-ES" b="1" dirty="0"/>
              <a:t>1</a:t>
            </a:r>
          </a:p>
        </p:txBody>
      </p:sp>
      <p:sp>
        <p:nvSpPr>
          <p:cNvPr id="32" name="109 Elipse"/>
          <p:cNvSpPr/>
          <p:nvPr/>
        </p:nvSpPr>
        <p:spPr>
          <a:xfrm>
            <a:off x="5033963" y="1804988"/>
            <a:ext cx="504825" cy="504825"/>
          </a:xfrm>
          <a:prstGeom prst="ellipse">
            <a:avLst/>
          </a:prstGeom>
          <a:solidFill>
            <a:srgbClr val="E34045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a-ES" b="1" dirty="0"/>
              <a:t>2</a:t>
            </a:r>
          </a:p>
        </p:txBody>
      </p:sp>
      <p:sp>
        <p:nvSpPr>
          <p:cNvPr id="33" name="115 Flecha abajo"/>
          <p:cNvSpPr/>
          <p:nvPr/>
        </p:nvSpPr>
        <p:spPr>
          <a:xfrm>
            <a:off x="6659563" y="5349875"/>
            <a:ext cx="360362" cy="287338"/>
          </a:xfrm>
          <a:prstGeom prst="downArrow">
            <a:avLst/>
          </a:prstGeom>
          <a:solidFill>
            <a:srgbClr val="9FAEE5">
              <a:alpha val="28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pic>
        <p:nvPicPr>
          <p:cNvPr id="18453" name="Picture 2" descr="Info, InfografÃ­a, DiseÃ±o, InformaciÃ³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5621338"/>
            <a:ext cx="828675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34025" y="5517232"/>
            <a:ext cx="908050" cy="12636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455" name="91 Rectángulo"/>
          <p:cNvSpPr>
            <a:spLocks noChangeArrowheads="1"/>
          </p:cNvSpPr>
          <p:nvPr/>
        </p:nvSpPr>
        <p:spPr bwMode="auto">
          <a:xfrm>
            <a:off x="1476375" y="5765800"/>
            <a:ext cx="25050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1400" b="1" dirty="0"/>
              <a:t>FITXA DE LA VULNERABILITAT AL CC DE CADA MUNICIPI</a:t>
            </a:r>
          </a:p>
        </p:txBody>
      </p:sp>
      <p:sp>
        <p:nvSpPr>
          <p:cNvPr id="18456" name="91 Rectángulo"/>
          <p:cNvSpPr>
            <a:spLocks noChangeArrowheads="1"/>
          </p:cNvSpPr>
          <p:nvPr/>
        </p:nvSpPr>
        <p:spPr bwMode="auto">
          <a:xfrm>
            <a:off x="6588125" y="5694363"/>
            <a:ext cx="250666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1400" b="1" dirty="0"/>
              <a:t>GUIA D’ACCIONS </a:t>
            </a:r>
            <a:r>
              <a:rPr lang="ca-ES" altLang="ca-ES" sz="1400" b="1" dirty="0" smtClean="0"/>
              <a:t>D’ADAPTACIÓ AL CC </a:t>
            </a:r>
            <a:endParaRPr lang="ca-ES" altLang="ca-ES" sz="1400" b="1" dirty="0"/>
          </a:p>
          <a:p>
            <a:r>
              <a:rPr lang="ca-ES" altLang="ca-ES" sz="1400" dirty="0"/>
              <a:t>130 accions</a:t>
            </a:r>
          </a:p>
        </p:txBody>
      </p:sp>
      <p:sp>
        <p:nvSpPr>
          <p:cNvPr id="40" name="Claudàtor d'obertura 39"/>
          <p:cNvSpPr/>
          <p:nvPr/>
        </p:nvSpPr>
        <p:spPr>
          <a:xfrm rot="16200000" flipH="1">
            <a:off x="4423569" y="-710406"/>
            <a:ext cx="227012" cy="4972050"/>
          </a:xfrm>
          <a:prstGeom prst="leftBracket">
            <a:avLst/>
          </a:prstGeom>
          <a:ln w="19050">
            <a:solidFill>
              <a:srgbClr val="E3404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cxnSp>
        <p:nvCxnSpPr>
          <p:cNvPr id="41" name="Connector recte 40"/>
          <p:cNvCxnSpPr/>
          <p:nvPr/>
        </p:nvCxnSpPr>
        <p:spPr>
          <a:xfrm>
            <a:off x="5435600" y="1373188"/>
            <a:ext cx="0" cy="288925"/>
          </a:xfrm>
          <a:prstGeom prst="line">
            <a:avLst/>
          </a:prstGeom>
          <a:ln w="19050">
            <a:solidFill>
              <a:srgbClr val="E3404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ustomShape 1"/>
          <p:cNvSpPr/>
          <p:nvPr/>
        </p:nvSpPr>
        <p:spPr>
          <a:xfrm>
            <a:off x="107950" y="-11113"/>
            <a:ext cx="9596438" cy="77787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>
              <a:defRPr/>
            </a:pPr>
            <a:r>
              <a:rPr lang="pt-BR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ea typeface="DejaVu Sans"/>
              </a:rPr>
              <a:t>3.1. METODOLOGIA I RECURSOS TÈCNICS DELS PAESC</a:t>
            </a:r>
          </a:p>
        </p:txBody>
      </p:sp>
      <p:sp>
        <p:nvSpPr>
          <p:cNvPr id="19459" name="Rectangle 41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 sz="2200"/>
          </a:p>
        </p:txBody>
      </p:sp>
      <p:sp>
        <p:nvSpPr>
          <p:cNvPr id="19460" name="Rectangle 31"/>
          <p:cNvSpPr>
            <a:spLocks noChangeArrowheads="1"/>
          </p:cNvSpPr>
          <p:nvPr/>
        </p:nvSpPr>
        <p:spPr bwMode="auto">
          <a:xfrm>
            <a:off x="71438" y="87313"/>
            <a:ext cx="79565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2200" b="1">
                <a:solidFill>
                  <a:schemeClr val="bg1"/>
                </a:solidFill>
              </a:rPr>
              <a:t>7. VULNERABILITAT AL CANVI CLIMÀTIC (PAESC)</a:t>
            </a:r>
          </a:p>
        </p:txBody>
      </p:sp>
      <p:grpSp>
        <p:nvGrpSpPr>
          <p:cNvPr id="19461" name="Agrupa 32"/>
          <p:cNvGrpSpPr>
            <a:grpSpLocks/>
          </p:cNvGrpSpPr>
          <p:nvPr/>
        </p:nvGrpSpPr>
        <p:grpSpPr bwMode="auto">
          <a:xfrm>
            <a:off x="7132638" y="0"/>
            <a:ext cx="2011362" cy="893763"/>
            <a:chOff x="0" y="0"/>
            <a:chExt cx="1603375" cy="722312"/>
          </a:xfrm>
        </p:grpSpPr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0" y="0"/>
              <a:ext cx="1603375" cy="722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ca-ES">
                <a:latin typeface="+mn-lt"/>
              </a:endParaRPr>
            </a:p>
          </p:txBody>
        </p:sp>
        <p:pic>
          <p:nvPicPr>
            <p:cNvPr id="19466" name="13 Imagen" descr="Resultado de imagen de pacte d'alcaldes pel clima i l'energia log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3" y="23813"/>
              <a:ext cx="14287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62" name="CuadroTexto 19"/>
          <p:cNvSpPr txBox="1">
            <a:spLocks noChangeArrowheads="1"/>
          </p:cNvSpPr>
          <p:nvPr/>
        </p:nvSpPr>
        <p:spPr bwMode="auto">
          <a:xfrm>
            <a:off x="179388" y="858739"/>
            <a:ext cx="87852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ca-ES" altLang="ca-ES" sz="1500" b="1" dirty="0"/>
              <a:t>OBJECTIUS D’ADAPTACIÓ PER NAVATA </a:t>
            </a:r>
            <a:r>
              <a:rPr lang="ca-ES" altLang="ca-ES" sz="1500" dirty="0"/>
              <a:t>(segons l’anàlisi de vulnerabilitat i les projeccions climàtiques 2040-2060):</a:t>
            </a:r>
          </a:p>
        </p:txBody>
      </p:sp>
      <p:pic>
        <p:nvPicPr>
          <p:cNvPr id="19463" name="Imatg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446213"/>
            <a:ext cx="6985000" cy="149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Imatge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924175"/>
            <a:ext cx="6556375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t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5467" y="4219449"/>
            <a:ext cx="1656184" cy="2377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483" name="Rectangle 41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 sz="2200"/>
          </a:p>
        </p:txBody>
      </p:sp>
      <p:sp>
        <p:nvSpPr>
          <p:cNvPr id="20484" name="Rectangle 31"/>
          <p:cNvSpPr>
            <a:spLocks noChangeArrowheads="1"/>
          </p:cNvSpPr>
          <p:nvPr/>
        </p:nvSpPr>
        <p:spPr bwMode="auto">
          <a:xfrm>
            <a:off x="71438" y="87313"/>
            <a:ext cx="79565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2200" b="1">
                <a:solidFill>
                  <a:schemeClr val="bg1"/>
                </a:solidFill>
              </a:rPr>
              <a:t>7. VULNERABILITAT AL CANVI CLIMÀTIC (PAESC)</a:t>
            </a:r>
          </a:p>
        </p:txBody>
      </p:sp>
      <p:grpSp>
        <p:nvGrpSpPr>
          <p:cNvPr id="20485" name="Agrupa 32"/>
          <p:cNvGrpSpPr>
            <a:grpSpLocks/>
          </p:cNvGrpSpPr>
          <p:nvPr/>
        </p:nvGrpSpPr>
        <p:grpSpPr bwMode="auto">
          <a:xfrm>
            <a:off x="7132638" y="0"/>
            <a:ext cx="2011362" cy="893763"/>
            <a:chOff x="0" y="0"/>
            <a:chExt cx="1603375" cy="722312"/>
          </a:xfrm>
        </p:grpSpPr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0" y="0"/>
              <a:ext cx="1603375" cy="722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ca-ES">
                <a:latin typeface="+mn-lt"/>
              </a:endParaRPr>
            </a:p>
          </p:txBody>
        </p:sp>
        <p:pic>
          <p:nvPicPr>
            <p:cNvPr id="20497" name="13 Imagen" descr="Resultado de imagen de pacte d'alcaldes pel clima i l'energia log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3" y="23813"/>
              <a:ext cx="14287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QuadreDeText 10"/>
          <p:cNvSpPr txBox="1"/>
          <p:nvPr/>
        </p:nvSpPr>
        <p:spPr>
          <a:xfrm>
            <a:off x="250825" y="908050"/>
            <a:ext cx="5655907" cy="3539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a-ES" sz="1700" b="1" u="sng" dirty="0">
                <a:solidFill>
                  <a:srgbClr val="FF9933"/>
                </a:solidFill>
                <a:latin typeface="+mn-lt"/>
              </a:rPr>
              <a:t>EL CANVI CLIMÀTIC A NAVATA</a:t>
            </a:r>
            <a:r>
              <a:rPr lang="ca-ES" sz="1700" b="1" dirty="0">
                <a:solidFill>
                  <a:srgbClr val="FF9933"/>
                </a:solidFill>
                <a:latin typeface="+mn-lt"/>
              </a:rPr>
              <a:t> </a:t>
            </a:r>
            <a:r>
              <a:rPr lang="ca-ES" sz="1700" i="1" dirty="0">
                <a:solidFill>
                  <a:srgbClr val="FF9933"/>
                </a:solidFill>
                <a:latin typeface="+mn-lt"/>
              </a:rPr>
              <a:t>(Projeccions 2040-60):</a:t>
            </a:r>
          </a:p>
        </p:txBody>
      </p:sp>
      <p:sp>
        <p:nvSpPr>
          <p:cNvPr id="12" name="45 Rectángulo"/>
          <p:cNvSpPr/>
          <p:nvPr/>
        </p:nvSpPr>
        <p:spPr>
          <a:xfrm>
            <a:off x="827088" y="1487488"/>
            <a:ext cx="7780337" cy="27520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0975" algn="just">
              <a:lnSpc>
                <a:spcPct val="114000"/>
              </a:lnSpc>
              <a:spcBef>
                <a:spcPts val="1400"/>
              </a:spcBef>
              <a:defRPr/>
            </a:pPr>
            <a:r>
              <a:rPr lang="ca-ES" b="1" dirty="0">
                <a:latin typeface="+mn-lt"/>
              </a:rPr>
              <a:t>ONADES DE CALOR</a:t>
            </a:r>
            <a:r>
              <a:rPr lang="ca-ES" dirty="0">
                <a:latin typeface="+mn-lt"/>
              </a:rPr>
              <a:t>: </a:t>
            </a:r>
            <a:r>
              <a:rPr lang="ca-ES" dirty="0">
                <a:solidFill>
                  <a:srgbClr val="FF9933"/>
                </a:solidFill>
                <a:latin typeface="+mn-lt"/>
                <a:sym typeface="Wingdings" panose="05000000000000000000" pitchFamily="2" charset="2"/>
              </a:rPr>
              <a:t></a:t>
            </a:r>
            <a:r>
              <a:rPr lang="ca-ES" dirty="0">
                <a:solidFill>
                  <a:srgbClr val="FF9933"/>
                </a:solidFill>
                <a:latin typeface="+mn-lt"/>
              </a:rPr>
              <a:t> </a:t>
            </a:r>
            <a:r>
              <a:rPr lang="ca-ES" b="1" dirty="0">
                <a:solidFill>
                  <a:srgbClr val="FF9933"/>
                </a:solidFill>
                <a:latin typeface="+mn-lt"/>
              </a:rPr>
              <a:t>17% </a:t>
            </a:r>
            <a:r>
              <a:rPr lang="ca-ES" dirty="0">
                <a:latin typeface="+mn-lt"/>
              </a:rPr>
              <a:t>en les Tª màximes de Navata</a:t>
            </a:r>
            <a:endParaRPr lang="ca-ES" i="1" dirty="0">
              <a:solidFill>
                <a:srgbClr val="003399"/>
              </a:solidFill>
              <a:latin typeface="+mn-lt"/>
            </a:endParaRPr>
          </a:p>
          <a:p>
            <a:pPr marL="180975" algn="just">
              <a:lnSpc>
                <a:spcPct val="114000"/>
              </a:lnSpc>
              <a:spcBef>
                <a:spcPts val="1400"/>
              </a:spcBef>
              <a:defRPr/>
            </a:pPr>
            <a:r>
              <a:rPr lang="ca-ES" b="1" dirty="0">
                <a:latin typeface="+mn-lt"/>
              </a:rPr>
              <a:t>SEQUERES I ESCASSETAT D’AIGUA</a:t>
            </a:r>
            <a:r>
              <a:rPr lang="ca-ES" dirty="0">
                <a:latin typeface="+mn-lt"/>
              </a:rPr>
              <a:t>: </a:t>
            </a:r>
            <a:r>
              <a:rPr lang="ca-ES" dirty="0">
                <a:solidFill>
                  <a:srgbClr val="FF9933"/>
                </a:solidFill>
                <a:latin typeface="+mn-lt"/>
                <a:sym typeface="Wingdings" panose="05000000000000000000" pitchFamily="2" charset="2"/>
              </a:rPr>
              <a:t> </a:t>
            </a:r>
            <a:r>
              <a:rPr lang="ca-ES" b="1" dirty="0">
                <a:solidFill>
                  <a:srgbClr val="FF9933"/>
                </a:solidFill>
                <a:latin typeface="+mn-lt"/>
              </a:rPr>
              <a:t>12% </a:t>
            </a:r>
            <a:r>
              <a:rPr lang="ca-ES" dirty="0">
                <a:latin typeface="+mn-lt"/>
              </a:rPr>
              <a:t>de la precipitació actual i </a:t>
            </a:r>
            <a:r>
              <a:rPr lang="ca-ES" dirty="0">
                <a:solidFill>
                  <a:srgbClr val="FF9933"/>
                </a:solidFill>
                <a:latin typeface="+mn-lt"/>
                <a:sym typeface="Wingdings" panose="05000000000000000000" pitchFamily="2" charset="2"/>
              </a:rPr>
              <a:t> </a:t>
            </a:r>
            <a:r>
              <a:rPr lang="ca-ES" b="1" dirty="0">
                <a:solidFill>
                  <a:srgbClr val="FF9933"/>
                </a:solidFill>
                <a:latin typeface="+mn-lt"/>
              </a:rPr>
              <a:t>24%</a:t>
            </a:r>
            <a:r>
              <a:rPr lang="ca-ES" dirty="0">
                <a:solidFill>
                  <a:srgbClr val="FF9933"/>
                </a:solidFill>
                <a:latin typeface="+mn-lt"/>
              </a:rPr>
              <a:t> </a:t>
            </a:r>
            <a:r>
              <a:rPr lang="ca-ES" dirty="0">
                <a:latin typeface="+mn-lt"/>
              </a:rPr>
              <a:t>dels dies consecutius sense precipitació </a:t>
            </a:r>
          </a:p>
          <a:p>
            <a:pPr marL="180975" algn="just">
              <a:lnSpc>
                <a:spcPct val="114000"/>
              </a:lnSpc>
              <a:spcBef>
                <a:spcPts val="1400"/>
              </a:spcBef>
              <a:defRPr/>
            </a:pPr>
            <a:r>
              <a:rPr lang="ca-ES" b="1" dirty="0">
                <a:latin typeface="+mn-lt"/>
              </a:rPr>
              <a:t>PLUGES TORRENCIALS I TEMPESTES</a:t>
            </a:r>
            <a:r>
              <a:rPr lang="ca-ES" dirty="0">
                <a:latin typeface="+mn-lt"/>
              </a:rPr>
              <a:t>: </a:t>
            </a:r>
            <a:r>
              <a:rPr lang="ca-ES" dirty="0">
                <a:solidFill>
                  <a:srgbClr val="FF9933"/>
                </a:solidFill>
                <a:latin typeface="+mn-lt"/>
                <a:sym typeface="Wingdings" panose="05000000000000000000" pitchFamily="2" charset="2"/>
              </a:rPr>
              <a:t> </a:t>
            </a:r>
            <a:r>
              <a:rPr lang="ca-ES" b="1" dirty="0">
                <a:solidFill>
                  <a:srgbClr val="FF9933"/>
                </a:solidFill>
                <a:latin typeface="+mn-lt"/>
              </a:rPr>
              <a:t>6 dies anuals </a:t>
            </a:r>
            <a:r>
              <a:rPr lang="ca-ES" dirty="0">
                <a:latin typeface="+mn-lt"/>
              </a:rPr>
              <a:t>amb precipitació superior a 20 litres</a:t>
            </a:r>
          </a:p>
          <a:p>
            <a:pPr marL="180975" algn="just">
              <a:lnSpc>
                <a:spcPct val="114000"/>
              </a:lnSpc>
              <a:spcBef>
                <a:spcPts val="1400"/>
              </a:spcBef>
              <a:defRPr/>
            </a:pPr>
            <a:r>
              <a:rPr lang="ca-ES" b="1" dirty="0">
                <a:latin typeface="+mn-lt"/>
              </a:rPr>
              <a:t>ONADES DE FRED</a:t>
            </a:r>
            <a:r>
              <a:rPr lang="ca-ES" dirty="0">
                <a:latin typeface="+mn-lt"/>
              </a:rPr>
              <a:t> puntuals</a:t>
            </a:r>
          </a:p>
          <a:p>
            <a:pPr marL="342900" indent="-161925" algn="just">
              <a:lnSpc>
                <a:spcPct val="114000"/>
              </a:lnSpc>
              <a:spcBef>
                <a:spcPts val="1400"/>
              </a:spcBef>
              <a:buFont typeface="Arial" pitchFamily="34" charset="0"/>
              <a:buChar char="•"/>
              <a:defRPr/>
            </a:pPr>
            <a:endParaRPr lang="ca-ES" dirty="0">
              <a:latin typeface="+mn-lt"/>
            </a:endParaRPr>
          </a:p>
        </p:txBody>
      </p:sp>
      <p:pic>
        <p:nvPicPr>
          <p:cNvPr id="2" name="Imat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4248472"/>
            <a:ext cx="1585835" cy="234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93" name="Imatg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7"/>
          <a:stretch>
            <a:fillRect/>
          </a:stretch>
        </p:blipFill>
        <p:spPr bwMode="auto">
          <a:xfrm>
            <a:off x="5003800" y="3784872"/>
            <a:ext cx="1330325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4" name="Picture 12" descr="Resultat d'imatges de Navata bosc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5321572"/>
            <a:ext cx="3384550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5" name="Picture 6" descr="El riu Manol s'ha desbordat a la poblaciÃ³ de Vilateni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49"/>
          <a:stretch>
            <a:fillRect/>
          </a:stretch>
        </p:blipFill>
        <p:spPr bwMode="auto">
          <a:xfrm>
            <a:off x="6411913" y="3786460"/>
            <a:ext cx="1976437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tge 3"/>
          <p:cNvPicPr>
            <a:picLocks noChangeAspect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6274" y="1336974"/>
            <a:ext cx="649176" cy="723874"/>
          </a:xfrm>
          <a:prstGeom prst="rect">
            <a:avLst/>
          </a:prstGeom>
        </p:spPr>
      </p:pic>
      <p:pic>
        <p:nvPicPr>
          <p:cNvPr id="5" name="Imatge 4"/>
          <p:cNvPicPr>
            <a:picLocks noChangeAspect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2559" y="2059719"/>
            <a:ext cx="676606" cy="649201"/>
          </a:xfrm>
          <a:prstGeom prst="rect">
            <a:avLst/>
          </a:prstGeom>
        </p:spPr>
      </p:pic>
      <p:pic>
        <p:nvPicPr>
          <p:cNvPr id="6" name="Imatge 5"/>
          <p:cNvPicPr>
            <a:picLocks noChangeAspect="1"/>
          </p:cNvPicPr>
          <p:nvPr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51520" y="2776751"/>
            <a:ext cx="777182" cy="652249"/>
          </a:xfrm>
          <a:prstGeom prst="rect">
            <a:avLst/>
          </a:prstGeom>
        </p:spPr>
      </p:pic>
      <p:pic>
        <p:nvPicPr>
          <p:cNvPr id="7" name="Imatge 6"/>
          <p:cNvPicPr>
            <a:picLocks noChangeAspect="1"/>
          </p:cNvPicPr>
          <p:nvPr/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9016" y="3418324"/>
            <a:ext cx="583692" cy="58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1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 sz="2200"/>
          </a:p>
        </p:txBody>
      </p:sp>
      <p:sp>
        <p:nvSpPr>
          <p:cNvPr id="21507" name="Rectangle 31"/>
          <p:cNvSpPr>
            <a:spLocks noChangeArrowheads="1"/>
          </p:cNvSpPr>
          <p:nvPr/>
        </p:nvSpPr>
        <p:spPr bwMode="auto">
          <a:xfrm>
            <a:off x="107504" y="93664"/>
            <a:ext cx="79565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2200" b="1" dirty="0">
                <a:solidFill>
                  <a:schemeClr val="bg1"/>
                </a:solidFill>
              </a:rPr>
              <a:t>8. QUÈ FAREM AVUI? </a:t>
            </a:r>
            <a:r>
              <a:rPr lang="ca-ES" altLang="ca-ES" sz="2200" b="1" dirty="0" smtClean="0">
                <a:solidFill>
                  <a:schemeClr val="bg1"/>
                </a:solidFill>
              </a:rPr>
              <a:t>VALIDAR ACCIONS (PAESC)</a:t>
            </a:r>
            <a:endParaRPr lang="ca-ES" altLang="ca-ES" sz="2200" b="1" dirty="0">
              <a:solidFill>
                <a:schemeClr val="bg1"/>
              </a:solidFill>
            </a:endParaRPr>
          </a:p>
        </p:txBody>
      </p:sp>
      <p:grpSp>
        <p:nvGrpSpPr>
          <p:cNvPr id="21508" name="Agrupa 32"/>
          <p:cNvGrpSpPr>
            <a:grpSpLocks/>
          </p:cNvGrpSpPr>
          <p:nvPr/>
        </p:nvGrpSpPr>
        <p:grpSpPr bwMode="auto">
          <a:xfrm>
            <a:off x="7132638" y="0"/>
            <a:ext cx="2011362" cy="893763"/>
            <a:chOff x="0" y="0"/>
            <a:chExt cx="1603375" cy="722312"/>
          </a:xfrm>
        </p:grpSpPr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0" y="0"/>
              <a:ext cx="1603375" cy="722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ca-ES">
                <a:latin typeface="+mn-lt"/>
              </a:endParaRPr>
            </a:p>
          </p:txBody>
        </p:sp>
        <p:pic>
          <p:nvPicPr>
            <p:cNvPr id="21511" name="13 Imagen" descr="Resultado de imagen de pacte d'alcaldes pel clima i l'energia log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3" y="23813"/>
              <a:ext cx="14287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09" name="Picture 4" descr="http://pactealcaldes.ddgi.cat/wp-content/themes/alcaldes/img/flors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54"/>
          <a:stretch>
            <a:fillRect/>
          </a:stretch>
        </p:blipFill>
        <p:spPr bwMode="auto">
          <a:xfrm rot="724539">
            <a:off x="8325824" y="5883880"/>
            <a:ext cx="606425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16 Rectángulo"/>
          <p:cNvSpPr>
            <a:spLocks noChangeArrowheads="1"/>
          </p:cNvSpPr>
          <p:nvPr/>
        </p:nvSpPr>
        <p:spPr bwMode="auto">
          <a:xfrm>
            <a:off x="390022" y="1191503"/>
            <a:ext cx="8430449" cy="49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4000"/>
              </a:lnSpc>
              <a:spcBef>
                <a:spcPts val="1200"/>
              </a:spcBef>
            </a:pPr>
            <a:r>
              <a:rPr lang="ca-ES" altLang="ca-ES" sz="1700" dirty="0" smtClean="0"/>
              <a:t>El nou Pla d’acció del PAESC de Navata proposa accions, tant de </a:t>
            </a:r>
            <a:r>
              <a:rPr lang="ca-ES" altLang="ca-ES" sz="1700" b="1" dirty="0" smtClean="0">
                <a:solidFill>
                  <a:srgbClr val="003399"/>
                </a:solidFill>
              </a:rPr>
              <a:t>MITIGACIÓ</a:t>
            </a:r>
            <a:r>
              <a:rPr lang="ca-ES" altLang="ca-ES" sz="1700" dirty="0" smtClean="0"/>
              <a:t> com d’</a:t>
            </a:r>
            <a:r>
              <a:rPr lang="ca-ES" altLang="ca-ES" sz="1700" b="1" dirty="0" smtClean="0">
                <a:solidFill>
                  <a:srgbClr val="A5B97E"/>
                </a:solidFill>
              </a:rPr>
              <a:t>ADAPTACIÓ</a:t>
            </a:r>
            <a:r>
              <a:rPr lang="ca-ES" altLang="ca-ES" sz="1700" dirty="0"/>
              <a:t> </a:t>
            </a:r>
            <a:r>
              <a:rPr lang="ca-ES" altLang="ca-ES" sz="1700" dirty="0" smtClean="0"/>
              <a:t>al canvi climàtic.</a:t>
            </a:r>
          </a:p>
          <a:p>
            <a:pPr algn="just">
              <a:lnSpc>
                <a:spcPct val="114000"/>
              </a:lnSpc>
              <a:spcBef>
                <a:spcPts val="0"/>
              </a:spcBef>
            </a:pPr>
            <a:endParaRPr lang="ca-ES" altLang="ca-ES" sz="500" dirty="0" smtClean="0"/>
          </a:p>
          <a:p>
            <a:pPr algn="just">
              <a:lnSpc>
                <a:spcPct val="114000"/>
              </a:lnSpc>
              <a:spcBef>
                <a:spcPts val="1200"/>
              </a:spcBef>
            </a:pPr>
            <a:r>
              <a:rPr lang="ca-ES" altLang="ca-ES" sz="1700" dirty="0" smtClean="0"/>
              <a:t>Ningú millor que els veïns de Navata podeu:</a:t>
            </a:r>
          </a:p>
          <a:p>
            <a:pPr marL="800100" lvl="1" indent="-342900" algn="just">
              <a:lnSpc>
                <a:spcPct val="114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ca-ES" altLang="ca-ES" sz="1700" b="1" dirty="0" smtClean="0"/>
              <a:t>Valorar la proposta d’accions</a:t>
            </a:r>
            <a:endParaRPr lang="ca-ES" altLang="ca-ES" sz="1700" dirty="0" smtClean="0"/>
          </a:p>
          <a:p>
            <a:pPr marL="2149475" lvl="4" indent="-320675" algn="just">
              <a:lnSpc>
                <a:spcPct val="114000"/>
              </a:lnSpc>
              <a:spcBef>
                <a:spcPts val="1200"/>
              </a:spcBef>
              <a:buFontTx/>
              <a:buChar char="-"/>
            </a:pPr>
            <a:r>
              <a:rPr lang="ca-ES" altLang="ca-ES" sz="1700" i="1" dirty="0" smtClean="0">
                <a:solidFill>
                  <a:schemeClr val="bg1">
                    <a:lumMod val="50000"/>
                  </a:schemeClr>
                </a:solidFill>
              </a:rPr>
              <a:t>Poc prioritàries</a:t>
            </a:r>
          </a:p>
          <a:p>
            <a:pPr marL="2259013" lvl="4" indent="-430213" algn="just">
              <a:lnSpc>
                <a:spcPct val="114000"/>
              </a:lnSpc>
              <a:spcBef>
                <a:spcPts val="1200"/>
              </a:spcBef>
              <a:buFontTx/>
              <a:buChar char="-"/>
            </a:pPr>
            <a:endParaRPr lang="ca-ES" altLang="ca-ES" sz="1700" dirty="0" smtClean="0"/>
          </a:p>
          <a:p>
            <a:pPr marL="2259013" lvl="4" indent="-430213" algn="just">
              <a:lnSpc>
                <a:spcPct val="114000"/>
              </a:lnSpc>
              <a:spcBef>
                <a:spcPts val="1200"/>
              </a:spcBef>
              <a:buFontTx/>
              <a:buChar char="-"/>
            </a:pPr>
            <a:endParaRPr lang="ca-ES" altLang="ca-ES" sz="1700" dirty="0" smtClean="0"/>
          </a:p>
          <a:p>
            <a:pPr marL="2149475" lvl="4" indent="-430213" algn="just">
              <a:lnSpc>
                <a:spcPct val="114000"/>
              </a:lnSpc>
              <a:spcBef>
                <a:spcPts val="1200"/>
              </a:spcBef>
              <a:buFontTx/>
              <a:buChar char="-"/>
            </a:pPr>
            <a:r>
              <a:rPr lang="ca-ES" altLang="ca-ES" sz="1700" i="1" dirty="0" smtClean="0">
                <a:solidFill>
                  <a:schemeClr val="bg1">
                    <a:lumMod val="50000"/>
                  </a:schemeClr>
                </a:solidFill>
              </a:rPr>
              <a:t>Molt prioritàries</a:t>
            </a:r>
          </a:p>
          <a:p>
            <a:pPr marL="800100" lvl="1" indent="-342900" algn="just">
              <a:lnSpc>
                <a:spcPct val="114000"/>
              </a:lnSpc>
              <a:spcBef>
                <a:spcPts val="1800"/>
              </a:spcBef>
              <a:buFont typeface="+mj-lt"/>
              <a:buAutoNum type="arabicPeriod"/>
            </a:pPr>
            <a:r>
              <a:rPr lang="ca-ES" altLang="ca-ES" sz="1700" b="1" dirty="0" smtClean="0"/>
              <a:t>Proposar noves accions</a:t>
            </a:r>
          </a:p>
          <a:p>
            <a:pPr marL="1252538" lvl="3" algn="just">
              <a:lnSpc>
                <a:spcPct val="114000"/>
              </a:lnSpc>
              <a:spcBef>
                <a:spcPts val="1200"/>
              </a:spcBef>
              <a:tabLst>
                <a:tab pos="1252538" algn="l"/>
              </a:tabLst>
            </a:pPr>
            <a:endParaRPr lang="ca-ES" altLang="ca-ES" sz="1700" dirty="0"/>
          </a:p>
          <a:p>
            <a:pPr marL="1079500" lvl="3" indent="-274638" algn="just">
              <a:lnSpc>
                <a:spcPct val="114000"/>
              </a:lnSpc>
              <a:spcBef>
                <a:spcPts val="1200"/>
              </a:spcBef>
              <a:tabLst>
                <a:tab pos="895350" algn="l"/>
              </a:tabLst>
            </a:pPr>
            <a:r>
              <a:rPr lang="ca-ES" altLang="ca-ES" sz="1700" b="1" dirty="0" smtClean="0"/>
              <a:t>Temps: </a:t>
            </a:r>
            <a:r>
              <a:rPr lang="ca-ES" altLang="ca-ES" sz="1700" dirty="0" smtClean="0"/>
              <a:t>20 min treball en grups i 10 min per fer una posada en comú</a:t>
            </a:r>
            <a:endParaRPr lang="ca-ES" altLang="ca-ES" sz="1700" dirty="0"/>
          </a:p>
        </p:txBody>
      </p:sp>
      <p:pic>
        <p:nvPicPr>
          <p:cNvPr id="21516" name="Picture 12" descr="yellow_lea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432" y="2995360"/>
            <a:ext cx="392771" cy="21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Picture 13" descr="green_lea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698" y="3449970"/>
            <a:ext cx="392238" cy="21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8" name="Picture 14" descr="dark_blue_lea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864964"/>
            <a:ext cx="423777" cy="233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0" name="Picture 16" descr="blue_lea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164" y="4319281"/>
            <a:ext cx="392772" cy="2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tge 4"/>
          <p:cNvPicPr>
            <a:picLocks noChangeAspect="1"/>
          </p:cNvPicPr>
          <p:nvPr/>
        </p:nvPicPr>
        <p:blipFill rotWithShape="1">
          <a:blip r:embed="rId8"/>
          <a:srcRect l="23522" t="18927" r="26073" b="34028"/>
          <a:stretch/>
        </p:blipFill>
        <p:spPr>
          <a:xfrm>
            <a:off x="539552" y="5589239"/>
            <a:ext cx="694365" cy="648073"/>
          </a:xfrm>
          <a:prstGeom prst="rect">
            <a:avLst/>
          </a:prstGeom>
        </p:spPr>
      </p:pic>
      <p:sp>
        <p:nvSpPr>
          <p:cNvPr id="22" name="17 Flecha abajo"/>
          <p:cNvSpPr/>
          <p:nvPr/>
        </p:nvSpPr>
        <p:spPr>
          <a:xfrm>
            <a:off x="1619672" y="2908243"/>
            <a:ext cx="360040" cy="1744893"/>
          </a:xfrm>
          <a:prstGeom prst="downArrow">
            <a:avLst/>
          </a:prstGeom>
          <a:solidFill>
            <a:schemeClr val="bg1">
              <a:lumMod val="75000"/>
              <a:alpha val="41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pic>
        <p:nvPicPr>
          <p:cNvPr id="7" name="Imatge 6"/>
          <p:cNvPicPr>
            <a:picLocks noChangeAspect="1"/>
          </p:cNvPicPr>
          <p:nvPr/>
        </p:nvPicPr>
        <p:blipFill rotWithShape="1">
          <a:blip r:embed="rId9"/>
          <a:srcRect l="24437" t="24860" r="48789" b="28940"/>
          <a:stretch/>
        </p:blipFill>
        <p:spPr>
          <a:xfrm>
            <a:off x="5607842" y="2396288"/>
            <a:ext cx="2615759" cy="253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1"/>
          <p:cNvSpPr>
            <a:spLocks noChangeArrowheads="1"/>
          </p:cNvSpPr>
          <p:nvPr/>
        </p:nvSpPr>
        <p:spPr bwMode="auto">
          <a:xfrm>
            <a:off x="0" y="0"/>
            <a:ext cx="9144000" cy="882650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 sz="2200"/>
          </a:p>
        </p:txBody>
      </p:sp>
      <p:sp>
        <p:nvSpPr>
          <p:cNvPr id="14" name="QuadreDeText 13"/>
          <p:cNvSpPr txBox="1"/>
          <p:nvPr/>
        </p:nvSpPr>
        <p:spPr>
          <a:xfrm>
            <a:off x="7824788" y="5877272"/>
            <a:ext cx="1139825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ca-ES" sz="1100" dirty="0">
                <a:solidFill>
                  <a:schemeClr val="bg1">
                    <a:lumMod val="50000"/>
                  </a:schemeClr>
                </a:solidFill>
              </a:rPr>
              <a:t>Equip redactor:</a:t>
            </a:r>
          </a:p>
        </p:txBody>
      </p:sp>
      <p:pic>
        <p:nvPicPr>
          <p:cNvPr id="22532" name="Picture 4" descr="Resultat d'imatges de suno enginyeria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6131197"/>
            <a:ext cx="1166812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Imat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21"/>
          <a:stretch>
            <a:fillRect/>
          </a:stretch>
        </p:blipFill>
        <p:spPr bwMode="auto">
          <a:xfrm>
            <a:off x="1835696" y="1409663"/>
            <a:ext cx="5327873" cy="4652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Rectangle 31"/>
          <p:cNvSpPr>
            <a:spLocks noChangeArrowheads="1"/>
          </p:cNvSpPr>
          <p:nvPr/>
        </p:nvSpPr>
        <p:spPr bwMode="auto">
          <a:xfrm>
            <a:off x="179388" y="-26988"/>
            <a:ext cx="85264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14000"/>
              </a:lnSpc>
              <a:spcBef>
                <a:spcPts val="1200"/>
              </a:spcBef>
            </a:pPr>
            <a:r>
              <a:rPr lang="ca-ES" altLang="ca-ES" sz="2600" b="1" dirty="0">
                <a:solidFill>
                  <a:schemeClr val="bg1"/>
                </a:solidFill>
              </a:rPr>
              <a:t>MOLTES GRÀCIES PER LA VOSTRA </a:t>
            </a:r>
            <a:r>
              <a:rPr lang="ca-ES" altLang="ca-ES" sz="2600" b="1" dirty="0" smtClean="0">
                <a:solidFill>
                  <a:schemeClr val="bg1"/>
                </a:solidFill>
              </a:rPr>
              <a:t>PARTICIPACIÓ</a:t>
            </a:r>
            <a:endParaRPr lang="ca-ES" altLang="ca-ES" sz="2600" b="1" dirty="0">
              <a:solidFill>
                <a:schemeClr val="bg1"/>
              </a:solidFill>
            </a:endParaRPr>
          </a:p>
        </p:txBody>
      </p:sp>
      <p:pic>
        <p:nvPicPr>
          <p:cNvPr id="22535" name="Picture 4" descr="http://pactealcaldes.ddgi.cat/wp-content/themes/alcaldes/img/flors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54"/>
          <a:stretch>
            <a:fillRect/>
          </a:stretch>
        </p:blipFill>
        <p:spPr bwMode="auto">
          <a:xfrm rot="724539">
            <a:off x="638175" y="1185863"/>
            <a:ext cx="606425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6121088"/>
            <a:ext cx="1557782" cy="498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n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1049" y="6149263"/>
            <a:ext cx="1488414" cy="47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3" descr="interreg-POCTEFA-ECTAdapt-RGB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096" y="53165"/>
            <a:ext cx="3009922" cy="1350597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2940481" y="304712"/>
            <a:ext cx="5753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/>
            <a:r>
              <a:rPr lang="fr-FR" sz="1200" i="1" dirty="0" err="1" smtClean="0">
                <a:solidFill>
                  <a:srgbClr val="000599"/>
                </a:solidFill>
              </a:rPr>
              <a:t>Projecte</a:t>
            </a:r>
            <a:r>
              <a:rPr lang="fr-FR" sz="1200" i="1" dirty="0" smtClean="0">
                <a:solidFill>
                  <a:srgbClr val="000599"/>
                </a:solidFill>
              </a:rPr>
              <a:t> </a:t>
            </a:r>
            <a:r>
              <a:rPr lang="fr-FR" sz="1200" i="1" dirty="0" err="1" smtClean="0">
                <a:solidFill>
                  <a:srgbClr val="000599"/>
                </a:solidFill>
              </a:rPr>
              <a:t>cofinançat</a:t>
            </a:r>
            <a:r>
              <a:rPr lang="fr-FR" sz="1200" i="1" dirty="0" smtClean="0">
                <a:solidFill>
                  <a:srgbClr val="000599"/>
                </a:solidFill>
              </a:rPr>
              <a:t> </a:t>
            </a:r>
            <a:r>
              <a:rPr lang="fr-FR" sz="1200" i="1" dirty="0" err="1" smtClean="0">
                <a:solidFill>
                  <a:srgbClr val="000599"/>
                </a:solidFill>
              </a:rPr>
              <a:t>pel</a:t>
            </a:r>
            <a:r>
              <a:rPr lang="fr-FR" sz="1200" i="1" dirty="0" smtClean="0">
                <a:solidFill>
                  <a:srgbClr val="000599"/>
                </a:solidFill>
              </a:rPr>
              <a:t> Fons </a:t>
            </a:r>
            <a:r>
              <a:rPr lang="fr-FR" sz="1200" i="1" dirty="0" err="1" smtClean="0">
                <a:solidFill>
                  <a:srgbClr val="000599"/>
                </a:solidFill>
              </a:rPr>
              <a:t>Europeu</a:t>
            </a:r>
            <a:r>
              <a:rPr lang="fr-FR" sz="1200" i="1" dirty="0" smtClean="0">
                <a:solidFill>
                  <a:srgbClr val="000599"/>
                </a:solidFill>
              </a:rPr>
              <a:t> de </a:t>
            </a:r>
            <a:r>
              <a:rPr lang="fr-FR" sz="1200" i="1" dirty="0" err="1" smtClean="0">
                <a:solidFill>
                  <a:srgbClr val="000599"/>
                </a:solidFill>
              </a:rPr>
              <a:t>Desenvolupament</a:t>
            </a:r>
            <a:r>
              <a:rPr lang="fr-FR" sz="1200" i="1" dirty="0" smtClean="0">
                <a:solidFill>
                  <a:srgbClr val="000599"/>
                </a:solidFill>
              </a:rPr>
              <a:t> </a:t>
            </a:r>
            <a:r>
              <a:rPr lang="fr-FR" sz="1200" i="1" dirty="0" err="1" smtClean="0">
                <a:solidFill>
                  <a:srgbClr val="000599"/>
                </a:solidFill>
              </a:rPr>
              <a:t>Regional</a:t>
            </a:r>
            <a:r>
              <a:rPr lang="fr-FR" sz="1200" i="1" dirty="0" smtClean="0">
                <a:solidFill>
                  <a:srgbClr val="000599"/>
                </a:solidFill>
              </a:rPr>
              <a:t> (FEDER)</a:t>
            </a:r>
          </a:p>
          <a:p>
            <a:pPr marL="85725"/>
            <a:r>
              <a:rPr lang="fr-FR" sz="1200" i="1" dirty="0" smtClean="0">
                <a:solidFill>
                  <a:srgbClr val="000599"/>
                </a:solidFill>
              </a:rPr>
              <a:t>Projet cofinancé par le Fonds Européen de Développement Régional (FEDER)</a:t>
            </a:r>
            <a:endParaRPr lang="fr-FR" sz="1200" i="1" dirty="0">
              <a:solidFill>
                <a:srgbClr val="000599"/>
              </a:solidFill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179513" y="2562577"/>
            <a:ext cx="878497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1600" dirty="0" smtClean="0"/>
              <a:t/>
            </a:r>
            <a:br>
              <a:rPr lang="fr-FR" sz="1600" dirty="0" smtClean="0"/>
            </a:br>
            <a:r>
              <a:rPr lang="ca-ES" sz="1400" dirty="0" smtClean="0"/>
              <a:t>El projecte està </a:t>
            </a:r>
            <a:r>
              <a:rPr lang="ca-ES" sz="1400" dirty="0" err="1" smtClean="0"/>
              <a:t>cofinançat</a:t>
            </a:r>
            <a:r>
              <a:rPr lang="ca-ES" sz="1400" dirty="0" smtClean="0"/>
              <a:t> al 65% pel Fons Europeu de Desenvolupament Regional (FEDER) a través del Programa </a:t>
            </a:r>
            <a:r>
              <a:rPr lang="ca-ES" sz="1400" dirty="0" err="1" smtClean="0"/>
              <a:t>Interreg</a:t>
            </a:r>
            <a:r>
              <a:rPr lang="ca-ES" sz="1400" dirty="0" smtClean="0"/>
              <a:t> V-A </a:t>
            </a:r>
            <a:r>
              <a:rPr lang="ca-ES" sz="1400" dirty="0" err="1" smtClean="0"/>
              <a:t>España-Francia-Andorra</a:t>
            </a:r>
            <a:r>
              <a:rPr lang="ca-ES" sz="1400" dirty="0" smtClean="0"/>
              <a:t> (</a:t>
            </a:r>
            <a:r>
              <a:rPr lang="ca-ES" sz="1400" b="1" dirty="0" smtClean="0"/>
              <a:t>POCTEFA 2014-2020</a:t>
            </a:r>
            <a:r>
              <a:rPr lang="ca-ES" sz="1400" dirty="0" smtClean="0"/>
              <a:t>). L’objectiu del POCTEFA és reforçar la integració econòmica i social de la zona transfronterera </a:t>
            </a:r>
            <a:r>
              <a:rPr lang="ca-ES" sz="1400" dirty="0" err="1" smtClean="0"/>
              <a:t>Espanya-França-Andorra</a:t>
            </a:r>
            <a:r>
              <a:rPr lang="ca-ES" sz="1400" dirty="0" smtClean="0"/>
              <a:t>. La seva ajuda es centra en el desenvolupament d’activitats econòmiques, socials i ambientals </a:t>
            </a:r>
            <a:r>
              <a:rPr lang="ca-ES" sz="1400" dirty="0" err="1" smtClean="0"/>
              <a:t>transfrontereres</a:t>
            </a:r>
            <a:r>
              <a:rPr lang="ca-ES" sz="1400" dirty="0" smtClean="0"/>
              <a:t> mitjançant estratègies conjuntes a favor del desenvolupament territorial sostenible.</a:t>
            </a:r>
          </a:p>
          <a:p>
            <a:pPr algn="just"/>
            <a:endParaRPr lang="ca-ES" sz="1400" dirty="0" smtClean="0"/>
          </a:p>
          <a:p>
            <a:pPr algn="just"/>
            <a:r>
              <a:rPr lang="fr-FR" sz="1400" i="1" dirty="0" smtClean="0">
                <a:solidFill>
                  <a:srgbClr val="0153B7"/>
                </a:solidFill>
              </a:rPr>
              <a:t>Le projet a été cofinancé à hauteur de 65% par le Fonds Européen de Développement Régional (FEDER) dans le cadre du Programme </a:t>
            </a:r>
            <a:r>
              <a:rPr lang="fr-FR" sz="1400" i="1" dirty="0" err="1" smtClean="0">
                <a:solidFill>
                  <a:srgbClr val="0153B7"/>
                </a:solidFill>
              </a:rPr>
              <a:t>Interreg</a:t>
            </a:r>
            <a:r>
              <a:rPr lang="fr-FR" sz="1400" i="1" dirty="0" smtClean="0">
                <a:solidFill>
                  <a:srgbClr val="0153B7"/>
                </a:solidFill>
              </a:rPr>
              <a:t> V-A Espagne-France-Andorre (</a:t>
            </a:r>
            <a:r>
              <a:rPr lang="fr-FR" sz="1400" b="1" i="1" dirty="0" smtClean="0">
                <a:solidFill>
                  <a:srgbClr val="0153B7"/>
                </a:solidFill>
              </a:rPr>
              <a:t>POCTEFA 2014-2020</a:t>
            </a:r>
            <a:r>
              <a:rPr lang="fr-FR" sz="1400" i="1" dirty="0" smtClean="0">
                <a:solidFill>
                  <a:srgbClr val="0153B7"/>
                </a:solidFill>
              </a:rPr>
              <a:t>)</a:t>
            </a:r>
            <a:r>
              <a:rPr lang="fr-FR" sz="1400" b="1" i="1" dirty="0" smtClean="0">
                <a:solidFill>
                  <a:srgbClr val="0153B7"/>
                </a:solidFill>
              </a:rPr>
              <a:t>. </a:t>
            </a:r>
            <a:r>
              <a:rPr lang="fr-FR" sz="1400" i="1" dirty="0" smtClean="0">
                <a:solidFill>
                  <a:srgbClr val="0153B7"/>
                </a:solidFill>
              </a:rPr>
              <a:t>L’objectif du POCTEFA est de renforcer l’intégration économique et sociale de l’espace frontalier Espagne-France-Andorre. Son aide est concentrée sur le développement d’activités économiques, sociales et environnementales transfrontalières par le biais de stratégies conjointes qui favorisent le développement durable du territoire.</a:t>
            </a:r>
          </a:p>
          <a:p>
            <a:endParaRPr lang="fr-FR" sz="1600" dirty="0"/>
          </a:p>
        </p:txBody>
      </p:sp>
      <p:sp>
        <p:nvSpPr>
          <p:cNvPr id="10" name="CustomShape 4"/>
          <p:cNvSpPr/>
          <p:nvPr/>
        </p:nvSpPr>
        <p:spPr>
          <a:xfrm>
            <a:off x="-21118" y="1556792"/>
            <a:ext cx="9323500" cy="947503"/>
          </a:xfrm>
          <a:prstGeom prst="rect">
            <a:avLst/>
          </a:prstGeom>
          <a:solidFill>
            <a:srgbClr val="00339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" name="Image 125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6366" y="1881841"/>
            <a:ext cx="9324166" cy="294076"/>
          </a:xfrm>
          <a:prstGeom prst="rect">
            <a:avLst/>
          </a:prstGeom>
          <a:ln>
            <a:noFill/>
          </a:ln>
        </p:spPr>
      </p:pic>
      <p:pic>
        <p:nvPicPr>
          <p:cNvPr id="12" name="Image 126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-2165" y="1704330"/>
            <a:ext cx="685733" cy="684067"/>
          </a:xfrm>
          <a:prstGeom prst="rect">
            <a:avLst/>
          </a:prstGeom>
          <a:ln>
            <a:noFill/>
          </a:ln>
        </p:spPr>
      </p:pic>
      <p:sp>
        <p:nvSpPr>
          <p:cNvPr id="13" name="Line 52"/>
          <p:cNvSpPr>
            <a:spLocks noChangeShapeType="1"/>
          </p:cNvSpPr>
          <p:nvPr/>
        </p:nvSpPr>
        <p:spPr bwMode="auto">
          <a:xfrm>
            <a:off x="0" y="5877272"/>
            <a:ext cx="9144000" cy="0"/>
          </a:xfrm>
          <a:prstGeom prst="line">
            <a:avLst/>
          </a:prstGeom>
          <a:noFill/>
          <a:ln w="9525">
            <a:solidFill>
              <a:srgbClr val="9FAEE5"/>
            </a:solidFill>
            <a:round/>
            <a:headEnd/>
            <a:tailEnd/>
          </a:ln>
          <a:effectLst/>
        </p:spPr>
        <p:txBody>
          <a:bodyPr lIns="128016" tIns="64008" rIns="128016" bIns="64008" anchor="ctr"/>
          <a:lstStyle/>
          <a:p>
            <a:endParaRPr lang="ca-ES"/>
          </a:p>
        </p:txBody>
      </p:sp>
      <p:pic>
        <p:nvPicPr>
          <p:cNvPr id="14" name="Imatge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3246" y="6165304"/>
            <a:ext cx="1176826" cy="41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37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ChangeArrowheads="1"/>
          </p:cNvSpPr>
          <p:nvPr/>
        </p:nvSpPr>
        <p:spPr bwMode="auto">
          <a:xfrm>
            <a:off x="1321743" y="1124744"/>
            <a:ext cx="755332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es-ES" altLang="ca-ES" sz="1800" dirty="0">
                <a:solidFill>
                  <a:srgbClr val="003399"/>
                </a:solidFill>
              </a:rPr>
              <a:t>1. EL NOU PACTE D’ALCALDES</a:t>
            </a:r>
          </a:p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es-ES" altLang="ca-ES" sz="1800" dirty="0">
                <a:solidFill>
                  <a:srgbClr val="003399"/>
                </a:solidFill>
              </a:rPr>
              <a:t>2. DIFERÈNCIA ENTRE MITIGACIÓ I ADPATACIÓ</a:t>
            </a:r>
          </a:p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es-ES" altLang="ca-ES" sz="1800" dirty="0">
                <a:solidFill>
                  <a:srgbClr val="003399"/>
                </a:solidFill>
              </a:rPr>
              <a:t>3. PLANIFICACIÓ D’ACCIONS (PAES vs PAESC)</a:t>
            </a:r>
          </a:p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es-ES" altLang="ca-ES" sz="1800" dirty="0">
                <a:solidFill>
                  <a:srgbClr val="003399"/>
                </a:solidFill>
              </a:rPr>
              <a:t>4. EL COMPROMÍS DE NAVATA</a:t>
            </a:r>
          </a:p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es-ES" altLang="ca-ES" sz="1800" dirty="0">
                <a:solidFill>
                  <a:srgbClr val="003399"/>
                </a:solidFill>
              </a:rPr>
              <a:t>5. ACCIONS PLANIFICADES (PAES)</a:t>
            </a:r>
          </a:p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es-ES" altLang="ca-ES" sz="1800" dirty="0">
                <a:solidFill>
                  <a:srgbClr val="003399"/>
                </a:solidFill>
              </a:rPr>
              <a:t>6. EVOLUCIÓ D’EMISSIONS I CONSUMS (</a:t>
            </a:r>
            <a:r>
              <a:rPr lang="es-ES" altLang="ca-ES" sz="1800" dirty="0" smtClean="0">
                <a:solidFill>
                  <a:srgbClr val="003399"/>
                </a:solidFill>
              </a:rPr>
              <a:t>PAESC)</a:t>
            </a:r>
            <a:endParaRPr lang="es-ES" altLang="ca-ES" sz="1800" dirty="0">
              <a:solidFill>
                <a:srgbClr val="003399"/>
              </a:solidFill>
            </a:endParaRPr>
          </a:p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es-ES" altLang="ca-ES" sz="1800" dirty="0">
                <a:solidFill>
                  <a:srgbClr val="003399"/>
                </a:solidFill>
              </a:rPr>
              <a:t>7. VULNERABILITAT AL CANVI </a:t>
            </a:r>
            <a:r>
              <a:rPr lang="es-ES" altLang="ca-ES" sz="1800" dirty="0" smtClean="0">
                <a:solidFill>
                  <a:srgbClr val="003399"/>
                </a:solidFill>
              </a:rPr>
              <a:t>CLIMÀTIC (PAESC)</a:t>
            </a:r>
            <a:endParaRPr lang="es-ES" altLang="ca-ES" sz="1800" dirty="0">
              <a:solidFill>
                <a:srgbClr val="003399"/>
              </a:solidFill>
            </a:endParaRPr>
          </a:p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it-IT" altLang="ca-ES" sz="1800" dirty="0">
                <a:solidFill>
                  <a:srgbClr val="003399"/>
                </a:solidFill>
              </a:rPr>
              <a:t>8.</a:t>
            </a:r>
            <a:r>
              <a:rPr lang="it-IT" altLang="ca-ES" sz="1800" b="1" dirty="0">
                <a:solidFill>
                  <a:srgbClr val="003399"/>
                </a:solidFill>
              </a:rPr>
              <a:t> QUÈ FAREM AVUI? </a:t>
            </a:r>
            <a:r>
              <a:rPr lang="it-IT" altLang="ca-ES" sz="1800" b="1" dirty="0" smtClean="0">
                <a:solidFill>
                  <a:srgbClr val="003399"/>
                </a:solidFill>
              </a:rPr>
              <a:t>VALIDAR ACCIONS (PAESC)</a:t>
            </a:r>
            <a:endParaRPr lang="es-ES" altLang="ca-ES" sz="1800" b="1" dirty="0">
              <a:solidFill>
                <a:srgbClr val="003399"/>
              </a:solidFill>
            </a:endParaRPr>
          </a:p>
        </p:txBody>
      </p:sp>
      <p:pic>
        <p:nvPicPr>
          <p:cNvPr id="8195" name="Picture 4" descr="http://pactealcaldes.ddgi.cat/wp-content/themes/alcaldes/img/flor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54"/>
          <a:stretch>
            <a:fillRect/>
          </a:stretch>
        </p:blipFill>
        <p:spPr bwMode="auto">
          <a:xfrm rot="724539">
            <a:off x="8335963" y="5784850"/>
            <a:ext cx="606425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41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 sz="2200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23850" y="122238"/>
            <a:ext cx="79565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2200" b="1">
                <a:solidFill>
                  <a:schemeClr val="bg1"/>
                </a:solidFill>
              </a:rPr>
              <a:t>ÍNDEX</a:t>
            </a:r>
            <a:endParaRPr lang="ca-ES" altLang="ca-ES" sz="2200">
              <a:solidFill>
                <a:schemeClr val="bg1"/>
              </a:solidFill>
            </a:endParaRPr>
          </a:p>
        </p:txBody>
      </p:sp>
      <p:grpSp>
        <p:nvGrpSpPr>
          <p:cNvPr id="8198" name="Agrupa 3"/>
          <p:cNvGrpSpPr>
            <a:grpSpLocks/>
          </p:cNvGrpSpPr>
          <p:nvPr/>
        </p:nvGrpSpPr>
        <p:grpSpPr bwMode="auto">
          <a:xfrm>
            <a:off x="7132638" y="0"/>
            <a:ext cx="2011362" cy="893763"/>
            <a:chOff x="0" y="0"/>
            <a:chExt cx="1603375" cy="722312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1603375" cy="722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ca-ES">
                <a:latin typeface="+mn-lt"/>
              </a:endParaRPr>
            </a:p>
          </p:txBody>
        </p:sp>
        <p:pic>
          <p:nvPicPr>
            <p:cNvPr id="8206" name="13 Imagen" descr="Resultado de imagen de pacte d'alcaldes pel clima i l'energia log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3" y="23813"/>
              <a:ext cx="14287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199" name="Rectangle 2"/>
          <p:cNvSpPr>
            <a:spLocks noChangeArrowheads="1"/>
          </p:cNvSpPr>
          <p:nvPr/>
        </p:nvSpPr>
        <p:spPr bwMode="auto">
          <a:xfrm>
            <a:off x="901650" y="5780186"/>
            <a:ext cx="72707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1200" dirty="0">
                <a:solidFill>
                  <a:srgbClr val="92D050"/>
                </a:solidFill>
                <a:hlinkClick r:id="rId4"/>
              </a:rPr>
              <a:t>https://www.youtube.com/watch?v=SkycGsXJDYU&amp;feature=youtu.be</a:t>
            </a:r>
            <a:endParaRPr lang="ca-ES" altLang="ca-ES" sz="1200" dirty="0">
              <a:solidFill>
                <a:srgbClr val="92D050"/>
              </a:solidFill>
            </a:endParaRPr>
          </a:p>
          <a:p>
            <a:endParaRPr lang="ca-ES" altLang="ca-ES" sz="1200" dirty="0">
              <a:solidFill>
                <a:srgbClr val="92D050"/>
              </a:solidFill>
            </a:endParaRPr>
          </a:p>
          <a:p>
            <a:endParaRPr lang="ca-ES" altLang="ca-ES" sz="1200" dirty="0"/>
          </a:p>
        </p:txBody>
      </p:sp>
      <p:sp>
        <p:nvSpPr>
          <p:cNvPr id="8200" name="Rectangle 3"/>
          <p:cNvSpPr>
            <a:spLocks noChangeArrowheads="1"/>
          </p:cNvSpPr>
          <p:nvPr/>
        </p:nvSpPr>
        <p:spPr bwMode="auto">
          <a:xfrm>
            <a:off x="250775" y="5445224"/>
            <a:ext cx="79216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1200" dirty="0">
                <a:solidFill>
                  <a:srgbClr val="003399"/>
                </a:solidFill>
              </a:rPr>
              <a:t>Vídeo: EL PACTE DELS ALCALDES A LES COMARQUES GIRONINES</a:t>
            </a:r>
          </a:p>
        </p:txBody>
      </p:sp>
      <p:cxnSp>
        <p:nvCxnSpPr>
          <p:cNvPr id="8201" name="Connector recte 8"/>
          <p:cNvCxnSpPr>
            <a:cxnSpLocks noChangeShapeType="1"/>
          </p:cNvCxnSpPr>
          <p:nvPr/>
        </p:nvCxnSpPr>
        <p:spPr bwMode="auto">
          <a:xfrm>
            <a:off x="0" y="5301208"/>
            <a:ext cx="9144000" cy="0"/>
          </a:xfrm>
          <a:prstGeom prst="line">
            <a:avLst/>
          </a:prstGeom>
          <a:noFill/>
          <a:ln w="9525" algn="ctr">
            <a:solidFill>
              <a:srgbClr val="99CC00"/>
            </a:solidFill>
            <a:round/>
            <a:headEnd/>
            <a:tailEnd/>
          </a:ln>
        </p:spPr>
      </p:cxnSp>
      <p:sp>
        <p:nvSpPr>
          <p:cNvPr id="8202" name="Rectangle 20"/>
          <p:cNvSpPr>
            <a:spLocks noChangeArrowheads="1"/>
          </p:cNvSpPr>
          <p:nvPr/>
        </p:nvSpPr>
        <p:spPr bwMode="auto">
          <a:xfrm>
            <a:off x="212675" y="6138014"/>
            <a:ext cx="79216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1200" dirty="0">
                <a:solidFill>
                  <a:srgbClr val="003399"/>
                </a:solidFill>
              </a:rPr>
              <a:t>Vídeo: L'ADAPTACIÓ AL CANVI CLIMÀTIC A L’ESPAI CATALÀ TRANSFRONTERER</a:t>
            </a:r>
          </a:p>
        </p:txBody>
      </p:sp>
      <p:sp>
        <p:nvSpPr>
          <p:cNvPr id="8203" name="Rectangle 16"/>
          <p:cNvSpPr>
            <a:spLocks noChangeArrowheads="1"/>
          </p:cNvSpPr>
          <p:nvPr/>
        </p:nvSpPr>
        <p:spPr bwMode="auto">
          <a:xfrm>
            <a:off x="863550" y="6426517"/>
            <a:ext cx="66960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1200" dirty="0">
                <a:solidFill>
                  <a:srgbClr val="92D050"/>
                </a:solidFill>
                <a:hlinkClick r:id="rId5"/>
              </a:rPr>
              <a:t>https://www.youtube.com/watch?v=7ET5Jr6T8HM&amp;feature=youtu.be</a:t>
            </a:r>
            <a:endParaRPr lang="ca-ES" altLang="ca-ES" sz="1200" dirty="0">
              <a:solidFill>
                <a:srgbClr val="92D050"/>
              </a:solidFill>
            </a:endParaRPr>
          </a:p>
        </p:txBody>
      </p:sp>
      <p:sp>
        <p:nvSpPr>
          <p:cNvPr id="23" name="17 Flecha abajo"/>
          <p:cNvSpPr/>
          <p:nvPr/>
        </p:nvSpPr>
        <p:spPr>
          <a:xfrm>
            <a:off x="683568" y="1118691"/>
            <a:ext cx="544513" cy="3822477"/>
          </a:xfrm>
          <a:prstGeom prst="downArrow">
            <a:avLst/>
          </a:prstGeom>
          <a:solidFill>
            <a:schemeClr val="bg1">
              <a:lumMod val="75000"/>
              <a:alpha val="41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17 Flecha abajo"/>
          <p:cNvSpPr/>
          <p:nvPr/>
        </p:nvSpPr>
        <p:spPr>
          <a:xfrm>
            <a:off x="539750" y="2344738"/>
            <a:ext cx="431800" cy="4324350"/>
          </a:xfrm>
          <a:prstGeom prst="downArrow">
            <a:avLst/>
          </a:prstGeom>
          <a:solidFill>
            <a:schemeClr val="bg1">
              <a:lumMod val="75000"/>
              <a:alpha val="41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9219" name="Rectangle 41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 sz="2200"/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134938" y="106363"/>
            <a:ext cx="79565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2200" b="1">
                <a:solidFill>
                  <a:schemeClr val="bg1"/>
                </a:solidFill>
              </a:rPr>
              <a:t>1. EL NOU PACTE D’ALCALDES</a:t>
            </a:r>
            <a:endParaRPr lang="ca-ES" altLang="ca-ES" sz="2200">
              <a:solidFill>
                <a:schemeClr val="bg1"/>
              </a:solidFill>
            </a:endParaRPr>
          </a:p>
        </p:txBody>
      </p:sp>
      <p:grpSp>
        <p:nvGrpSpPr>
          <p:cNvPr id="9221" name="Agrupa 3"/>
          <p:cNvGrpSpPr>
            <a:grpSpLocks/>
          </p:cNvGrpSpPr>
          <p:nvPr/>
        </p:nvGrpSpPr>
        <p:grpSpPr bwMode="auto">
          <a:xfrm>
            <a:off x="7132638" y="0"/>
            <a:ext cx="2011362" cy="893763"/>
            <a:chOff x="0" y="0"/>
            <a:chExt cx="1603375" cy="722312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1603375" cy="722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ca-ES">
                <a:latin typeface="+mn-lt"/>
              </a:endParaRPr>
            </a:p>
          </p:txBody>
        </p:sp>
        <p:pic>
          <p:nvPicPr>
            <p:cNvPr id="9239" name="13 Imagen" descr="Resultado de imagen de pacte d'alcaldes pel clima i l'energia log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3" y="23813"/>
              <a:ext cx="14287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222" name="Picture 4" descr="http://pactealcaldes.ddgi.cat/wp-content/themes/alcaldes/img/flors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54"/>
          <a:stretch>
            <a:fillRect/>
          </a:stretch>
        </p:blipFill>
        <p:spPr bwMode="auto">
          <a:xfrm rot="724539">
            <a:off x="8351838" y="1831975"/>
            <a:ext cx="606425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4 Rectángulo"/>
          <p:cNvSpPr>
            <a:spLocks noChangeArrowheads="1"/>
          </p:cNvSpPr>
          <p:nvPr/>
        </p:nvSpPr>
        <p:spPr bwMode="auto">
          <a:xfrm>
            <a:off x="184150" y="908050"/>
            <a:ext cx="8737600" cy="119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4000"/>
              </a:lnSpc>
              <a:spcBef>
                <a:spcPts val="600"/>
              </a:spcBef>
            </a:pPr>
            <a:r>
              <a:rPr lang="ca-ES" altLang="ca-ES" sz="1500" dirty="0"/>
              <a:t>El </a:t>
            </a:r>
            <a:r>
              <a:rPr lang="ca-ES" altLang="ca-ES" sz="1500" b="1" dirty="0"/>
              <a:t>Pacte d’alcaldes </a:t>
            </a:r>
            <a:r>
              <a:rPr lang="ca-ES" altLang="ca-ES" sz="1500" dirty="0"/>
              <a:t>és una iniciativa europea, en què les administracions locals assumeixen el compromís voluntari de millorar l’eficiència energètica, utilitzar energies renovables i adaptar el seu territori al canvi climàtic.</a:t>
            </a:r>
          </a:p>
          <a:p>
            <a:pPr algn="just">
              <a:lnSpc>
                <a:spcPct val="114000"/>
              </a:lnSpc>
              <a:spcBef>
                <a:spcPts val="600"/>
              </a:spcBef>
            </a:pPr>
            <a:r>
              <a:rPr lang="ca-ES" altLang="ca-ES" sz="1500" dirty="0"/>
              <a:t>A les comarques gironines ja són més de 200 els municipis adherits al </a:t>
            </a:r>
            <a:r>
              <a:rPr lang="ca-ES" altLang="ca-ES" sz="1500" b="1" dirty="0"/>
              <a:t>Pacte d’alcaldes</a:t>
            </a:r>
            <a:r>
              <a:rPr lang="ca-ES" altLang="ca-ES" sz="1500" dirty="0"/>
              <a:t>.</a:t>
            </a:r>
          </a:p>
        </p:txBody>
      </p:sp>
      <p:pic>
        <p:nvPicPr>
          <p:cNvPr id="922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" y="2668588"/>
            <a:ext cx="1150938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5" name="QuadreDeText 52"/>
          <p:cNvSpPr txBox="1">
            <a:spLocks noChangeArrowheads="1"/>
          </p:cNvSpPr>
          <p:nvPr/>
        </p:nvSpPr>
        <p:spPr bwMode="auto">
          <a:xfrm>
            <a:off x="1485900" y="2492375"/>
            <a:ext cx="5530850" cy="1715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4000"/>
              </a:lnSpc>
              <a:spcBef>
                <a:spcPts val="600"/>
              </a:spcBef>
            </a:pPr>
            <a:r>
              <a:rPr lang="ca-ES" altLang="ca-ES" sz="1500" b="1" dirty="0">
                <a:solidFill>
                  <a:srgbClr val="003399"/>
                </a:solidFill>
              </a:rPr>
              <a:t>1) </a:t>
            </a:r>
            <a:r>
              <a:rPr lang="ca-ES" altLang="ca-ES" sz="1500" i="1" dirty="0">
                <a:solidFill>
                  <a:srgbClr val="003399"/>
                </a:solidFill>
              </a:rPr>
              <a:t>ANTIC</a:t>
            </a:r>
            <a:r>
              <a:rPr lang="ca-ES" altLang="ca-ES" sz="1500" b="1" dirty="0">
                <a:solidFill>
                  <a:srgbClr val="003399"/>
                </a:solidFill>
              </a:rPr>
              <a:t> PACTE D’ALCALDES PER L’ENERGIA SOSTENIBLE  (20/2020)</a:t>
            </a:r>
          </a:p>
          <a:p>
            <a:pPr algn="just">
              <a:lnSpc>
                <a:spcPct val="114000"/>
              </a:lnSpc>
              <a:spcBef>
                <a:spcPts val="600"/>
              </a:spcBef>
            </a:pPr>
            <a:r>
              <a:rPr lang="ca-ES" altLang="ca-ES" sz="1500" dirty="0"/>
              <a:t>L’adhesió a l’antic pacte d’alcaldes comprometia als signataris a superar l’objectiu de la Unió Europea de reduir en un </a:t>
            </a:r>
            <a:r>
              <a:rPr lang="ca-ES" altLang="ca-ES" sz="1500" b="1" dirty="0"/>
              <a:t>20% les emissions </a:t>
            </a:r>
            <a:r>
              <a:rPr lang="ca-ES" altLang="ca-ES" sz="1500" dirty="0"/>
              <a:t>de CO</a:t>
            </a:r>
            <a:r>
              <a:rPr lang="ca-ES" altLang="ca-ES" sz="1500" baseline="-25000" dirty="0"/>
              <a:t>2</a:t>
            </a:r>
            <a:r>
              <a:rPr lang="ca-ES" altLang="ca-ES" sz="1500" dirty="0"/>
              <a:t> </a:t>
            </a:r>
            <a:r>
              <a:rPr lang="ca-ES" altLang="ca-ES" sz="1500" b="1" dirty="0"/>
              <a:t>abans del 2020</a:t>
            </a:r>
            <a:r>
              <a:rPr lang="ca-ES" altLang="ca-ES" sz="1500" dirty="0"/>
              <a:t>. </a:t>
            </a:r>
          </a:p>
          <a:p>
            <a:endParaRPr lang="ca-ES" altLang="ca-ES" sz="1500" dirty="0"/>
          </a:p>
        </p:txBody>
      </p:sp>
      <p:sp>
        <p:nvSpPr>
          <p:cNvPr id="54" name="30 Abrir llave"/>
          <p:cNvSpPr/>
          <p:nvPr/>
        </p:nvSpPr>
        <p:spPr>
          <a:xfrm flipH="1">
            <a:off x="7172325" y="2601913"/>
            <a:ext cx="139700" cy="1422400"/>
          </a:xfrm>
          <a:prstGeom prst="leftBrace">
            <a:avLst/>
          </a:prstGeom>
          <a:ln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9227" name="Rectangle 54"/>
          <p:cNvSpPr>
            <a:spLocks noChangeArrowheads="1"/>
          </p:cNvSpPr>
          <p:nvPr/>
        </p:nvSpPr>
        <p:spPr bwMode="auto">
          <a:xfrm>
            <a:off x="7354888" y="3025775"/>
            <a:ext cx="15668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ca-ES" sz="1800" b="1">
                <a:solidFill>
                  <a:srgbClr val="003399"/>
                </a:solidFill>
              </a:rPr>
              <a:t>MITIGACIÓ</a:t>
            </a:r>
          </a:p>
        </p:txBody>
      </p:sp>
      <p:sp>
        <p:nvSpPr>
          <p:cNvPr id="9228" name="QuadreDeText 55"/>
          <p:cNvSpPr txBox="1">
            <a:spLocks noChangeArrowheads="1"/>
          </p:cNvSpPr>
          <p:nvPr/>
        </p:nvSpPr>
        <p:spPr bwMode="auto">
          <a:xfrm>
            <a:off x="1601788" y="4509120"/>
            <a:ext cx="5530850" cy="2242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4000"/>
              </a:lnSpc>
              <a:spcBef>
                <a:spcPts val="600"/>
              </a:spcBef>
            </a:pPr>
            <a:r>
              <a:rPr lang="ca-ES" altLang="ca-ES" sz="1500" b="1" dirty="0">
                <a:solidFill>
                  <a:srgbClr val="003399"/>
                </a:solidFill>
              </a:rPr>
              <a:t>2)</a:t>
            </a:r>
            <a:r>
              <a:rPr lang="ca-ES" altLang="ca-ES" sz="1500" dirty="0">
                <a:solidFill>
                  <a:srgbClr val="003399"/>
                </a:solidFill>
              </a:rPr>
              <a:t> </a:t>
            </a:r>
            <a:r>
              <a:rPr lang="ca-ES" altLang="ca-ES" sz="1500" i="1" dirty="0">
                <a:solidFill>
                  <a:srgbClr val="003399"/>
                </a:solidFill>
              </a:rPr>
              <a:t>NOU </a:t>
            </a:r>
            <a:r>
              <a:rPr lang="ca-ES" altLang="ca-ES" sz="1500" b="1" dirty="0">
                <a:solidFill>
                  <a:srgbClr val="003399"/>
                </a:solidFill>
              </a:rPr>
              <a:t>PACTE D’ALCALDES PER L’ENERGIA SOSTENIBLE  I EL CLIMA (40/2030)</a:t>
            </a:r>
          </a:p>
          <a:p>
            <a:pPr algn="just">
              <a:lnSpc>
                <a:spcPct val="114000"/>
              </a:lnSpc>
              <a:spcBef>
                <a:spcPts val="600"/>
              </a:spcBef>
            </a:pPr>
            <a:r>
              <a:rPr lang="ca-ES" altLang="ca-ES" sz="1500" dirty="0"/>
              <a:t>A partir del 2015, l’adhesió al nou pacte compromet als signataris a superar l’objectiu de la Unió Europea de reduir en un </a:t>
            </a:r>
            <a:r>
              <a:rPr lang="ca-ES" altLang="ca-ES" sz="1500" b="1" dirty="0"/>
              <a:t>40% les emissions </a:t>
            </a:r>
            <a:r>
              <a:rPr lang="ca-ES" altLang="ca-ES" sz="1500" dirty="0"/>
              <a:t>de CO</a:t>
            </a:r>
            <a:r>
              <a:rPr lang="ca-ES" altLang="ca-ES" sz="1500" baseline="-25000" dirty="0"/>
              <a:t>2</a:t>
            </a:r>
            <a:r>
              <a:rPr lang="ca-ES" altLang="ca-ES" sz="1500" dirty="0"/>
              <a:t> </a:t>
            </a:r>
            <a:r>
              <a:rPr lang="ca-ES" altLang="ca-ES" sz="1500" b="1" dirty="0"/>
              <a:t>abans del 2030 </a:t>
            </a:r>
            <a:r>
              <a:rPr lang="ca-ES" altLang="ca-ES" sz="1500" dirty="0"/>
              <a:t>i a analitzar </a:t>
            </a:r>
            <a:r>
              <a:rPr lang="ca-ES" altLang="ca-ES" sz="1500" dirty="0" smtClean="0"/>
              <a:t>la vulnerabilitat i </a:t>
            </a:r>
            <a:r>
              <a:rPr lang="ca-ES" altLang="ca-ES" sz="1500" dirty="0"/>
              <a:t>planificar accions per l’</a:t>
            </a:r>
            <a:r>
              <a:rPr lang="ca-ES" altLang="ca-ES" sz="1500" b="1" dirty="0"/>
              <a:t>adaptació al canvi climàtic </a:t>
            </a:r>
            <a:r>
              <a:rPr lang="ca-ES" altLang="ca-ES" sz="1500" dirty="0"/>
              <a:t>del municipi.</a:t>
            </a:r>
          </a:p>
          <a:p>
            <a:endParaRPr lang="ca-ES" altLang="ca-ES" sz="1500" dirty="0"/>
          </a:p>
        </p:txBody>
      </p:sp>
      <p:pic>
        <p:nvPicPr>
          <p:cNvPr id="9229" name="Picture 2" descr="https://www.covenantofmayors.eu/templates/com/images/logos/logo-e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4597400"/>
            <a:ext cx="1431925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30 Abrir llave"/>
          <p:cNvSpPr/>
          <p:nvPr/>
        </p:nvSpPr>
        <p:spPr>
          <a:xfrm flipH="1">
            <a:off x="7226298" y="4597400"/>
            <a:ext cx="85726" cy="1855935"/>
          </a:xfrm>
          <a:prstGeom prst="leftBrace">
            <a:avLst/>
          </a:prstGeom>
          <a:ln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59" name="Rectangle 58"/>
          <p:cNvSpPr>
            <a:spLocks noChangeArrowheads="1"/>
          </p:cNvSpPr>
          <p:nvPr/>
        </p:nvSpPr>
        <p:spPr bwMode="auto">
          <a:xfrm>
            <a:off x="7312025" y="5064125"/>
            <a:ext cx="1697038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8016" tIns="64008" rIns="128016" bIns="64008" anchor="ctr"/>
          <a:lstStyle/>
          <a:p>
            <a:pPr algn="ctr" defTabSz="1279525">
              <a:defRPr/>
            </a:pPr>
            <a:r>
              <a:rPr lang="en-US" sz="1800" b="1" dirty="0">
                <a:solidFill>
                  <a:srgbClr val="003399"/>
                </a:solidFill>
              </a:rPr>
              <a:t>MITIGACIÓ</a:t>
            </a:r>
          </a:p>
          <a:p>
            <a:pPr algn="ctr" defTabSz="1279525">
              <a:defRPr/>
            </a:pPr>
            <a:r>
              <a:rPr lang="en-US" sz="1800" b="1" dirty="0">
                <a:solidFill>
                  <a:schemeClr val="bg1">
                    <a:lumMod val="75000"/>
                  </a:schemeClr>
                </a:solidFill>
              </a:rPr>
              <a:t>+</a:t>
            </a:r>
          </a:p>
          <a:p>
            <a:pPr algn="ctr" defTabSz="1279525">
              <a:defRPr/>
            </a:pPr>
            <a:r>
              <a:rPr lang="en-US" sz="1800" b="1" dirty="0">
                <a:solidFill>
                  <a:srgbClr val="A5B97E"/>
                </a:solidFill>
              </a:rPr>
              <a:t>ADAPTACIÓ</a:t>
            </a:r>
          </a:p>
        </p:txBody>
      </p:sp>
      <p:pic>
        <p:nvPicPr>
          <p:cNvPr id="9232" name="Picture 4" descr="Mitigation (2020 target)"/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063" y="3532188"/>
            <a:ext cx="525462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33" name="42 Grupo"/>
          <p:cNvGrpSpPr>
            <a:grpSpLocks/>
          </p:cNvGrpSpPr>
          <p:nvPr/>
        </p:nvGrpSpPr>
        <p:grpSpPr bwMode="auto">
          <a:xfrm>
            <a:off x="7485063" y="6007100"/>
            <a:ext cx="1255712" cy="539750"/>
            <a:chOff x="7740352" y="4941168"/>
            <a:chExt cx="1108584" cy="540060"/>
          </a:xfrm>
        </p:grpSpPr>
        <p:pic>
          <p:nvPicPr>
            <p:cNvPr id="9236" name="Picture 5" descr="2030 CO2 target"/>
            <p:cNvPicPr>
              <a:picLocks noChangeAspect="1" noChangeArrowheads="1"/>
            </p:cNvPicPr>
            <p:nvPr/>
          </p:nvPicPr>
          <p:blipFill>
            <a:blip r:embed="rId8" r:link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0352" y="4941168"/>
              <a:ext cx="576263" cy="53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7" name="Picture 6" descr="Adaptation"/>
            <p:cNvPicPr>
              <a:picLocks noChangeAspect="1" noChangeArrowheads="1"/>
            </p:cNvPicPr>
            <p:nvPr/>
          </p:nvPicPr>
          <p:blipFill>
            <a:blip r:embed="rId10" r:link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0611" y="4941478"/>
              <a:ext cx="568325" cy="53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34" name="Rectangle 63"/>
          <p:cNvSpPr>
            <a:spLocks noChangeArrowheads="1"/>
          </p:cNvSpPr>
          <p:nvPr/>
        </p:nvSpPr>
        <p:spPr bwMode="auto">
          <a:xfrm>
            <a:off x="246063" y="3500438"/>
            <a:ext cx="10191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ca-ES" sz="1400" b="1">
                <a:solidFill>
                  <a:srgbClr val="003399"/>
                </a:solidFill>
              </a:rPr>
              <a:t>2020</a:t>
            </a:r>
          </a:p>
        </p:txBody>
      </p:sp>
      <p:sp>
        <p:nvSpPr>
          <p:cNvPr id="9235" name="Rectangle 64"/>
          <p:cNvSpPr>
            <a:spLocks noChangeArrowheads="1"/>
          </p:cNvSpPr>
          <p:nvPr/>
        </p:nvSpPr>
        <p:spPr bwMode="auto">
          <a:xfrm>
            <a:off x="230188" y="5316538"/>
            <a:ext cx="10191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ca-ES" sz="1400" b="1">
                <a:solidFill>
                  <a:srgbClr val="003399"/>
                </a:solidFill>
              </a:rPr>
              <a:t>2030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Imat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222375"/>
            <a:ext cx="9144000" cy="563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41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 sz="2200"/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158750" y="130175"/>
            <a:ext cx="79565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2200" b="1">
                <a:solidFill>
                  <a:schemeClr val="bg1"/>
                </a:solidFill>
              </a:rPr>
              <a:t>1. EL NOU PACTE D’ALCALDES</a:t>
            </a:r>
            <a:endParaRPr lang="ca-ES" altLang="ca-ES" sz="2200">
              <a:solidFill>
                <a:schemeClr val="bg1"/>
              </a:solidFill>
            </a:endParaRPr>
          </a:p>
        </p:txBody>
      </p:sp>
      <p:grpSp>
        <p:nvGrpSpPr>
          <p:cNvPr id="10245" name="Agrupa 3"/>
          <p:cNvGrpSpPr>
            <a:grpSpLocks/>
          </p:cNvGrpSpPr>
          <p:nvPr/>
        </p:nvGrpSpPr>
        <p:grpSpPr bwMode="auto">
          <a:xfrm>
            <a:off x="7132638" y="0"/>
            <a:ext cx="2011362" cy="893763"/>
            <a:chOff x="0" y="0"/>
            <a:chExt cx="1603375" cy="722312"/>
          </a:xfrm>
        </p:grpSpPr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1603375" cy="722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ca-ES">
                <a:latin typeface="+mn-lt"/>
              </a:endParaRPr>
            </a:p>
          </p:txBody>
        </p:sp>
        <p:pic>
          <p:nvPicPr>
            <p:cNvPr id="10248" name="13 Imagen" descr="Resultado de imagen de pacte d'alcaldes pel clima i l'energia log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3" y="23813"/>
              <a:ext cx="14287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46" name="Rectangle 9"/>
          <p:cNvSpPr>
            <a:spLocks noChangeArrowheads="1"/>
          </p:cNvSpPr>
          <p:nvPr/>
        </p:nvSpPr>
        <p:spPr bwMode="auto">
          <a:xfrm>
            <a:off x="5076825" y="901700"/>
            <a:ext cx="1943100" cy="5256213"/>
          </a:xfrm>
          <a:prstGeom prst="rect">
            <a:avLst/>
          </a:prstGeom>
          <a:noFill/>
          <a:ln w="31750" algn="ctr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ca-ES" altLang="ca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1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 sz="2200"/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71438" y="87313"/>
            <a:ext cx="79565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2200" b="1">
                <a:solidFill>
                  <a:schemeClr val="bg1"/>
                </a:solidFill>
              </a:rPr>
              <a:t>2. DIFERÈNCIA ENTRE MITIGACIÓ I ADAPTACIÓ</a:t>
            </a:r>
          </a:p>
        </p:txBody>
      </p:sp>
      <p:grpSp>
        <p:nvGrpSpPr>
          <p:cNvPr id="11268" name="Agrupa 3"/>
          <p:cNvGrpSpPr>
            <a:grpSpLocks/>
          </p:cNvGrpSpPr>
          <p:nvPr/>
        </p:nvGrpSpPr>
        <p:grpSpPr bwMode="auto">
          <a:xfrm>
            <a:off x="7132638" y="0"/>
            <a:ext cx="2011362" cy="893763"/>
            <a:chOff x="0" y="0"/>
            <a:chExt cx="1603375" cy="722312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1603375" cy="722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ca-ES">
                <a:latin typeface="+mn-lt"/>
              </a:endParaRPr>
            </a:p>
          </p:txBody>
        </p:sp>
        <p:pic>
          <p:nvPicPr>
            <p:cNvPr id="11288" name="13 Imagen" descr="Resultado de imagen de pacte d'alcaldes pel clima i l'energia log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3" y="23813"/>
              <a:ext cx="14287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Rectangle 22"/>
          <p:cNvSpPr/>
          <p:nvPr/>
        </p:nvSpPr>
        <p:spPr>
          <a:xfrm>
            <a:off x="179388" y="1208088"/>
            <a:ext cx="8604250" cy="708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11270" name="4 Rectángulo"/>
          <p:cNvSpPr>
            <a:spLocks noChangeArrowheads="1"/>
          </p:cNvSpPr>
          <p:nvPr/>
        </p:nvSpPr>
        <p:spPr bwMode="auto">
          <a:xfrm>
            <a:off x="431478" y="2780928"/>
            <a:ext cx="3204418" cy="155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ca-ES" altLang="ca-ES" sz="1500" b="1" i="1" dirty="0">
                <a:solidFill>
                  <a:srgbClr val="0070C0"/>
                </a:solidFill>
              </a:rPr>
              <a:t>MITIGACIÓ   </a:t>
            </a:r>
          </a:p>
          <a:p>
            <a:pPr algn="just">
              <a:spcBef>
                <a:spcPts val="600"/>
              </a:spcBef>
            </a:pPr>
            <a:r>
              <a:rPr lang="ca-ES" altLang="ca-ES" sz="1500" dirty="0"/>
              <a:t>Reduir les </a:t>
            </a:r>
            <a:r>
              <a:rPr lang="ca-ES" altLang="ca-ES" sz="1500" b="1" dirty="0"/>
              <a:t>emissions de gasos </a:t>
            </a:r>
            <a:r>
              <a:rPr lang="ca-ES" altLang="ca-ES" sz="1500" dirty="0"/>
              <a:t>amb efecte hivernacle (CO</a:t>
            </a:r>
            <a:r>
              <a:rPr lang="ca-ES" altLang="ca-ES" sz="1500" baseline="-25000" dirty="0"/>
              <a:t>2 </a:t>
            </a:r>
            <a:r>
              <a:rPr lang="ca-ES" altLang="ca-ES" sz="1500" baseline="-25000" dirty="0" err="1"/>
              <a:t>eq</a:t>
            </a:r>
            <a:r>
              <a:rPr lang="ca-ES" altLang="ca-ES" sz="1500" baseline="-25000" dirty="0"/>
              <a:t>.</a:t>
            </a:r>
            <a:r>
              <a:rPr lang="ca-ES" altLang="ca-ES" sz="1500" dirty="0"/>
              <a:t>) actuant sobre la causa del canvi climàtic, i millorant els </a:t>
            </a:r>
            <a:r>
              <a:rPr lang="ca-ES" altLang="ca-ES" sz="1500" b="1" dirty="0"/>
              <a:t>embornals de C</a:t>
            </a:r>
            <a:r>
              <a:rPr lang="ca-ES" altLang="ca-ES" sz="1500" dirty="0"/>
              <a:t>. </a:t>
            </a:r>
          </a:p>
        </p:txBody>
      </p:sp>
      <p:sp>
        <p:nvSpPr>
          <p:cNvPr id="11271" name="Rectangle 25"/>
          <p:cNvSpPr>
            <a:spLocks noChangeArrowheads="1"/>
          </p:cNvSpPr>
          <p:nvPr/>
        </p:nvSpPr>
        <p:spPr bwMode="auto">
          <a:xfrm>
            <a:off x="177800" y="1281113"/>
            <a:ext cx="317023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ca-ES" sz="2000" b="1">
                <a:solidFill>
                  <a:srgbClr val="E34045"/>
                </a:solidFill>
              </a:rPr>
              <a:t>ACTUAR </a:t>
            </a:r>
          </a:p>
          <a:p>
            <a:pPr algn="ctr"/>
            <a:r>
              <a:rPr lang="en-US" altLang="ca-ES" sz="1500" b="1">
                <a:solidFill>
                  <a:srgbClr val="E34045"/>
                </a:solidFill>
              </a:rPr>
              <a:t>(CONTRA EL CANVI CLIMÀTIC)</a:t>
            </a:r>
            <a:endParaRPr lang="en-US" altLang="ca-ES" sz="1500" b="1">
              <a:solidFill>
                <a:srgbClr val="003399"/>
              </a:solidFill>
            </a:endParaRPr>
          </a:p>
        </p:txBody>
      </p:sp>
      <p:sp>
        <p:nvSpPr>
          <p:cNvPr id="11272" name="6 Rectángulo"/>
          <p:cNvSpPr>
            <a:spLocks noChangeArrowheads="1"/>
          </p:cNvSpPr>
          <p:nvPr/>
        </p:nvSpPr>
        <p:spPr bwMode="auto">
          <a:xfrm>
            <a:off x="4066927" y="2776279"/>
            <a:ext cx="4681537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1500" b="1" i="1" dirty="0">
                <a:solidFill>
                  <a:srgbClr val="A5B97E"/>
                </a:solidFill>
              </a:rPr>
              <a:t>ADAPTACIÓ</a:t>
            </a:r>
          </a:p>
          <a:p>
            <a:pPr algn="just">
              <a:spcBef>
                <a:spcPts val="600"/>
              </a:spcBef>
            </a:pPr>
            <a:r>
              <a:rPr lang="ca-ES" altLang="ca-ES" sz="1500" b="1" dirty="0"/>
              <a:t>Prevenir</a:t>
            </a:r>
            <a:r>
              <a:rPr lang="ca-ES" altLang="ca-ES" sz="1500" dirty="0"/>
              <a:t>, lluitar i preparar-se per als </a:t>
            </a:r>
            <a:r>
              <a:rPr lang="ca-ES" altLang="ca-ES" sz="1500" b="1" dirty="0"/>
              <a:t>impactes climàtics </a:t>
            </a:r>
            <a:r>
              <a:rPr lang="ca-ES" altLang="ca-ES" sz="1500" dirty="0"/>
              <a:t>(sequeres, onades de calor, pluges torrencials, pujada del nivell del mar, falta de neu ...) i les seves </a:t>
            </a:r>
            <a:r>
              <a:rPr lang="ca-ES" altLang="ca-ES" sz="1500" b="1" dirty="0"/>
              <a:t>conseqüències </a:t>
            </a:r>
            <a:r>
              <a:rPr lang="ca-ES" altLang="ca-ES" sz="1500" dirty="0"/>
              <a:t>(incendis forestals, inundacions, escassetat d'aigua, intrusió salina, al·lèrgies, epidèmies ...), </a:t>
            </a:r>
            <a:r>
              <a:rPr lang="ca-ES" altLang="ca-ES" sz="1500" b="1" dirty="0"/>
              <a:t>actuant sobre el territori</a:t>
            </a:r>
            <a:r>
              <a:rPr lang="ca-ES" altLang="ca-ES" sz="1500" dirty="0"/>
              <a:t> per fer-lo més </a:t>
            </a:r>
            <a:r>
              <a:rPr lang="ca-ES" altLang="ca-ES" sz="1500" dirty="0" err="1"/>
              <a:t>resilient</a:t>
            </a:r>
            <a:r>
              <a:rPr lang="ca-ES" altLang="ca-ES" sz="1500" dirty="0"/>
              <a:t> i </a:t>
            </a:r>
            <a:r>
              <a:rPr lang="ca-ES" altLang="ca-ES" sz="1500" b="1" dirty="0"/>
              <a:t>menys vulnerable</a:t>
            </a:r>
            <a:r>
              <a:rPr lang="ca-ES" altLang="ca-ES" sz="1500" dirty="0"/>
              <a:t>.</a:t>
            </a:r>
          </a:p>
        </p:txBody>
      </p:sp>
      <p:sp>
        <p:nvSpPr>
          <p:cNvPr id="28" name="7 Rectángulo"/>
          <p:cNvSpPr/>
          <p:nvPr/>
        </p:nvSpPr>
        <p:spPr>
          <a:xfrm>
            <a:off x="394966" y="2638425"/>
            <a:ext cx="3312740" cy="1727200"/>
          </a:xfrm>
          <a:prstGeom prst="rect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29" name="8 Rectángulo"/>
          <p:cNvSpPr/>
          <p:nvPr/>
        </p:nvSpPr>
        <p:spPr>
          <a:xfrm>
            <a:off x="3996184" y="2635250"/>
            <a:ext cx="4824413" cy="2378075"/>
          </a:xfrm>
          <a:prstGeom prst="rect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11275" name="Rectangle 5"/>
          <p:cNvSpPr>
            <a:spLocks noChangeArrowheads="1"/>
          </p:cNvSpPr>
          <p:nvPr/>
        </p:nvSpPr>
        <p:spPr bwMode="auto">
          <a:xfrm>
            <a:off x="539552" y="5697538"/>
            <a:ext cx="30607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ca-ES" sz="2000" i="1">
                <a:solidFill>
                  <a:srgbClr val="E34045"/>
                </a:solidFill>
              </a:rPr>
              <a:t>PAES</a:t>
            </a:r>
          </a:p>
          <a:p>
            <a:pPr algn="ctr"/>
            <a:r>
              <a:rPr lang="ca-ES" altLang="ca-ES" sz="2000" i="1"/>
              <a:t>Pla d’acció per l’energia sostenible</a:t>
            </a:r>
          </a:p>
        </p:txBody>
      </p:sp>
      <p:sp>
        <p:nvSpPr>
          <p:cNvPr id="11276" name="Rectangle 5"/>
          <p:cNvSpPr>
            <a:spLocks noChangeArrowheads="1"/>
          </p:cNvSpPr>
          <p:nvPr/>
        </p:nvSpPr>
        <p:spPr bwMode="auto">
          <a:xfrm>
            <a:off x="4581525" y="5697538"/>
            <a:ext cx="39782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ca-ES" sz="2000" i="1">
                <a:solidFill>
                  <a:srgbClr val="E34045"/>
                </a:solidFill>
              </a:rPr>
              <a:t>PAESC</a:t>
            </a:r>
          </a:p>
          <a:p>
            <a:pPr algn="ctr"/>
            <a:r>
              <a:rPr lang="ca-ES" altLang="ca-ES" sz="2000" i="1"/>
              <a:t>Pla d’acció per l’energia sostenible i el clima</a:t>
            </a:r>
          </a:p>
        </p:txBody>
      </p:sp>
      <p:sp>
        <p:nvSpPr>
          <p:cNvPr id="11277" name="23 Rectángulo"/>
          <p:cNvSpPr>
            <a:spLocks noChangeArrowheads="1"/>
          </p:cNvSpPr>
          <p:nvPr/>
        </p:nvSpPr>
        <p:spPr bwMode="auto">
          <a:xfrm>
            <a:off x="323528" y="2313747"/>
            <a:ext cx="345440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s-ES" altLang="ca-ES" sz="1500" i="1" dirty="0" smtClean="0"/>
              <a:t>ACTUAR CONTRA </a:t>
            </a:r>
            <a:r>
              <a:rPr lang="es-ES" altLang="ca-ES" sz="1500" i="1" dirty="0"/>
              <a:t>LES</a:t>
            </a:r>
            <a:r>
              <a:rPr lang="es-ES" altLang="ca-ES" sz="1500" b="1" i="1" dirty="0"/>
              <a:t> </a:t>
            </a:r>
            <a:r>
              <a:rPr lang="es-ES" altLang="ca-ES" sz="1500" b="1" i="1" dirty="0" smtClean="0">
                <a:solidFill>
                  <a:srgbClr val="E34045"/>
                </a:solidFill>
              </a:rPr>
              <a:t>CAUSES</a:t>
            </a:r>
            <a:endParaRPr lang="es-ES" altLang="ca-ES" sz="1500" dirty="0"/>
          </a:p>
        </p:txBody>
      </p:sp>
      <p:sp>
        <p:nvSpPr>
          <p:cNvPr id="11278" name="24 Rectángulo"/>
          <p:cNvSpPr>
            <a:spLocks noChangeArrowheads="1"/>
          </p:cNvSpPr>
          <p:nvPr/>
        </p:nvSpPr>
        <p:spPr bwMode="auto">
          <a:xfrm>
            <a:off x="3923159" y="2313747"/>
            <a:ext cx="482600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s-ES" altLang="ca-ES" sz="1500" i="1" dirty="0" smtClean="0"/>
              <a:t>ACTUAR CONTRA </a:t>
            </a:r>
            <a:r>
              <a:rPr lang="es-ES" altLang="ca-ES" sz="1500" i="1" dirty="0"/>
              <a:t>LES </a:t>
            </a:r>
            <a:r>
              <a:rPr lang="es-ES" altLang="ca-ES" sz="1500" b="1" i="1" dirty="0" smtClean="0">
                <a:solidFill>
                  <a:srgbClr val="E34045"/>
                </a:solidFill>
              </a:rPr>
              <a:t>CONSEQÜÈNCIES</a:t>
            </a:r>
            <a:endParaRPr lang="es-ES" altLang="ca-ES" sz="1500" dirty="0"/>
          </a:p>
        </p:txBody>
      </p:sp>
      <p:sp>
        <p:nvSpPr>
          <p:cNvPr id="11279" name="Rectangle 37"/>
          <p:cNvSpPr>
            <a:spLocks noChangeArrowheads="1"/>
          </p:cNvSpPr>
          <p:nvPr/>
        </p:nvSpPr>
        <p:spPr bwMode="auto">
          <a:xfrm>
            <a:off x="2522538" y="1281113"/>
            <a:ext cx="64420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marL="342900" indent="-3429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2"/>
            <a:r>
              <a:rPr lang="en-US" altLang="ca-ES" sz="2000" b="1">
                <a:solidFill>
                  <a:srgbClr val="E34045"/>
                </a:solidFill>
              </a:rPr>
              <a:t>=</a:t>
            </a:r>
            <a:r>
              <a:rPr lang="en-US" altLang="ca-ES" sz="2000" b="1">
                <a:solidFill>
                  <a:srgbClr val="003399"/>
                </a:solidFill>
              </a:rPr>
              <a:t>     MITIGACIÓ     </a:t>
            </a:r>
            <a:r>
              <a:rPr lang="en-US" altLang="ca-ES" sz="2000" b="1">
                <a:solidFill>
                  <a:srgbClr val="E34045"/>
                </a:solidFill>
              </a:rPr>
              <a:t>+  </a:t>
            </a:r>
            <a:r>
              <a:rPr lang="en-US" altLang="ca-ES" sz="2000" b="1">
                <a:solidFill>
                  <a:srgbClr val="003399"/>
                </a:solidFill>
              </a:rPr>
              <a:t>   ADAPTACIÓ</a:t>
            </a:r>
          </a:p>
        </p:txBody>
      </p:sp>
      <p:pic>
        <p:nvPicPr>
          <p:cNvPr id="11280" name="Picture 4" descr="Mitigation (2020 target)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764" y="6273800"/>
            <a:ext cx="52546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81" name="42 Grupo"/>
          <p:cNvGrpSpPr>
            <a:grpSpLocks/>
          </p:cNvGrpSpPr>
          <p:nvPr/>
        </p:nvGrpSpPr>
        <p:grpSpPr bwMode="auto">
          <a:xfrm>
            <a:off x="7778750" y="6211888"/>
            <a:ext cx="1255713" cy="539750"/>
            <a:chOff x="7740352" y="4941168"/>
            <a:chExt cx="1108584" cy="540060"/>
          </a:xfrm>
        </p:grpSpPr>
        <p:pic>
          <p:nvPicPr>
            <p:cNvPr id="11285" name="Picture 5" descr="2030 CO2 target"/>
            <p:cNvPicPr>
              <a:picLocks noChangeAspect="1" noChangeArrowheads="1"/>
            </p:cNvPicPr>
            <p:nvPr/>
          </p:nvPicPr>
          <p:blipFill>
            <a:blip r:embed="rId5" r:link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0352" y="4941168"/>
              <a:ext cx="576263" cy="53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6" name="Picture 6" descr="Adaptation"/>
            <p:cNvPicPr>
              <a:picLocks noChangeAspect="1" noChangeArrowheads="1"/>
            </p:cNvPicPr>
            <p:nvPr/>
          </p:nvPicPr>
          <p:blipFill>
            <a:blip r:embed="rId7" r:link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0611" y="4941478"/>
              <a:ext cx="568325" cy="53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82" name="Picture 4" descr="http://pactealcaldes.ddgi.cat/wp-content/themes/alcaldes/img/flors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54"/>
          <a:stretch>
            <a:fillRect/>
          </a:stretch>
        </p:blipFill>
        <p:spPr bwMode="auto">
          <a:xfrm rot="724539">
            <a:off x="231318" y="5118577"/>
            <a:ext cx="606425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10 Flecha abajo"/>
          <p:cNvSpPr/>
          <p:nvPr/>
        </p:nvSpPr>
        <p:spPr>
          <a:xfrm>
            <a:off x="1817489" y="4797152"/>
            <a:ext cx="504825" cy="601662"/>
          </a:xfrm>
          <a:prstGeom prst="downArrow">
            <a:avLst/>
          </a:prstGeom>
          <a:solidFill>
            <a:schemeClr val="bg1">
              <a:lumMod val="75000"/>
              <a:alpha val="36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57" name="10 Flecha abajo"/>
          <p:cNvSpPr/>
          <p:nvPr/>
        </p:nvSpPr>
        <p:spPr>
          <a:xfrm>
            <a:off x="6318250" y="5084763"/>
            <a:ext cx="485775" cy="431800"/>
          </a:xfrm>
          <a:prstGeom prst="downArrow">
            <a:avLst/>
          </a:prstGeom>
          <a:solidFill>
            <a:schemeClr val="bg1">
              <a:lumMod val="75000"/>
              <a:alpha val="36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4" name="Rectangle de cantonada diagonal rodona 3"/>
          <p:cNvSpPr/>
          <p:nvPr/>
        </p:nvSpPr>
        <p:spPr bwMode="auto">
          <a:xfrm>
            <a:off x="2736279" y="4206817"/>
            <a:ext cx="1115641" cy="646986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a-ES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Accions d’Energia</a:t>
            </a:r>
          </a:p>
        </p:txBody>
      </p:sp>
      <p:sp>
        <p:nvSpPr>
          <p:cNvPr id="30" name="Rectangle de cantonada diagonal rodona 29"/>
          <p:cNvSpPr/>
          <p:nvPr/>
        </p:nvSpPr>
        <p:spPr bwMode="auto">
          <a:xfrm>
            <a:off x="7848972" y="4811992"/>
            <a:ext cx="1115641" cy="646986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A5B97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a-ES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Accions d’Aigua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1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 sz="2200"/>
          </a:p>
        </p:txBody>
      </p:sp>
      <p:sp>
        <p:nvSpPr>
          <p:cNvPr id="12291" name="Rectangle 22"/>
          <p:cNvSpPr>
            <a:spLocks noChangeArrowheads="1"/>
          </p:cNvSpPr>
          <p:nvPr/>
        </p:nvSpPr>
        <p:spPr bwMode="auto">
          <a:xfrm>
            <a:off x="71438" y="87313"/>
            <a:ext cx="79565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2200" b="1">
                <a:solidFill>
                  <a:schemeClr val="bg1"/>
                </a:solidFill>
              </a:rPr>
              <a:t>3. PLANIFICACIÓ D’ACCIONS (PAES vs PAESC)</a:t>
            </a:r>
          </a:p>
        </p:txBody>
      </p:sp>
      <p:grpSp>
        <p:nvGrpSpPr>
          <p:cNvPr id="12292" name="Agrupa 3"/>
          <p:cNvGrpSpPr>
            <a:grpSpLocks/>
          </p:cNvGrpSpPr>
          <p:nvPr/>
        </p:nvGrpSpPr>
        <p:grpSpPr bwMode="auto">
          <a:xfrm>
            <a:off x="7132638" y="0"/>
            <a:ext cx="2011362" cy="893763"/>
            <a:chOff x="0" y="0"/>
            <a:chExt cx="1603375" cy="722312"/>
          </a:xfrm>
        </p:grpSpPr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0" y="0"/>
              <a:ext cx="1603375" cy="722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ca-ES">
                <a:latin typeface="+mn-lt"/>
              </a:endParaRPr>
            </a:p>
          </p:txBody>
        </p:sp>
        <p:pic>
          <p:nvPicPr>
            <p:cNvPr id="12304" name="13 Imagen" descr="Resultado de imagen de pacte d'alcaldes pel clima i l'energia log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3" y="23813"/>
              <a:ext cx="14287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293" name="Picture 4" descr="Mitigation (2020 target)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2349500"/>
            <a:ext cx="647700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4" name="25 Grupo"/>
          <p:cNvGrpSpPr>
            <a:grpSpLocks/>
          </p:cNvGrpSpPr>
          <p:nvPr/>
        </p:nvGrpSpPr>
        <p:grpSpPr bwMode="auto">
          <a:xfrm>
            <a:off x="71438" y="5300663"/>
            <a:ext cx="1476375" cy="649287"/>
            <a:chOff x="7740352" y="4941168"/>
            <a:chExt cx="1108584" cy="540060"/>
          </a:xfrm>
        </p:grpSpPr>
        <p:pic>
          <p:nvPicPr>
            <p:cNvPr id="12301" name="Picture 5" descr="2030 CO2 target"/>
            <p:cNvPicPr>
              <a:picLocks noChangeAspect="1" noChangeArrowheads="1"/>
            </p:cNvPicPr>
            <p:nvPr/>
          </p:nvPicPr>
          <p:blipFill>
            <a:blip r:embed="rId5" r:link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0352" y="4941168"/>
              <a:ext cx="576263" cy="53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2" name="Picture 6" descr="Adaptation"/>
            <p:cNvPicPr>
              <a:picLocks noChangeAspect="1" noChangeArrowheads="1"/>
            </p:cNvPicPr>
            <p:nvPr/>
          </p:nvPicPr>
          <p:blipFill>
            <a:blip r:embed="rId7" r:link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0611" y="4941478"/>
              <a:ext cx="568325" cy="53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5" name="Rectangle 5"/>
          <p:cNvSpPr>
            <a:spLocks noChangeArrowheads="1"/>
          </p:cNvSpPr>
          <p:nvPr/>
        </p:nvSpPr>
        <p:spPr bwMode="auto">
          <a:xfrm>
            <a:off x="-252413" y="1827213"/>
            <a:ext cx="2339976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ca-ES" sz="2800">
                <a:solidFill>
                  <a:srgbClr val="003399"/>
                </a:solidFill>
              </a:rPr>
              <a:t>PAES</a:t>
            </a:r>
          </a:p>
        </p:txBody>
      </p:sp>
      <p:sp>
        <p:nvSpPr>
          <p:cNvPr id="12296" name="Rectangle 5"/>
          <p:cNvSpPr>
            <a:spLocks noChangeArrowheads="1"/>
          </p:cNvSpPr>
          <p:nvPr/>
        </p:nvSpPr>
        <p:spPr bwMode="auto">
          <a:xfrm>
            <a:off x="-288925" y="4724400"/>
            <a:ext cx="23399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ca-ES" sz="2800">
                <a:solidFill>
                  <a:srgbClr val="A5B97E"/>
                </a:solidFill>
              </a:rPr>
              <a:t>PAESC</a:t>
            </a:r>
          </a:p>
        </p:txBody>
      </p:sp>
      <p:pic>
        <p:nvPicPr>
          <p:cNvPr id="12297" name="Imatge 3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920750"/>
            <a:ext cx="5848350" cy="236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Imatge 4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038" y="3324225"/>
            <a:ext cx="6653212" cy="341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30 Abrir llave"/>
          <p:cNvSpPr/>
          <p:nvPr/>
        </p:nvSpPr>
        <p:spPr>
          <a:xfrm>
            <a:off x="1547813" y="836613"/>
            <a:ext cx="215900" cy="2520950"/>
          </a:xfrm>
          <a:prstGeom prst="leftBrac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  <p:sp>
        <p:nvSpPr>
          <p:cNvPr id="43" name="31 Abrir llave"/>
          <p:cNvSpPr/>
          <p:nvPr/>
        </p:nvSpPr>
        <p:spPr>
          <a:xfrm>
            <a:off x="1584325" y="3500438"/>
            <a:ext cx="179388" cy="3097212"/>
          </a:xfrm>
          <a:prstGeom prst="leftBrac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ca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1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 sz="2200"/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71438" y="87313"/>
            <a:ext cx="79565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2200" b="1">
                <a:solidFill>
                  <a:schemeClr val="bg1"/>
                </a:solidFill>
              </a:rPr>
              <a:t>4. EL COMPROMÍS DE NAVATA</a:t>
            </a:r>
          </a:p>
        </p:txBody>
      </p:sp>
      <p:grpSp>
        <p:nvGrpSpPr>
          <p:cNvPr id="13316" name="Agrupa 3"/>
          <p:cNvGrpSpPr>
            <a:grpSpLocks/>
          </p:cNvGrpSpPr>
          <p:nvPr/>
        </p:nvGrpSpPr>
        <p:grpSpPr bwMode="auto">
          <a:xfrm>
            <a:off x="7132638" y="0"/>
            <a:ext cx="2011362" cy="893763"/>
            <a:chOff x="0" y="0"/>
            <a:chExt cx="1603375" cy="722312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1603375" cy="722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ca-ES">
                <a:latin typeface="+mn-lt"/>
              </a:endParaRPr>
            </a:p>
          </p:txBody>
        </p:sp>
        <p:pic>
          <p:nvPicPr>
            <p:cNvPr id="13321" name="13 Imagen" descr="Resultado de imagen de pacte d'alcaldes pel clima i l'energia log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3" y="23813"/>
              <a:ext cx="14287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17" name="Rectangle 8"/>
          <p:cNvSpPr>
            <a:spLocks noChangeArrowheads="1"/>
          </p:cNvSpPr>
          <p:nvPr/>
        </p:nvSpPr>
        <p:spPr bwMode="auto">
          <a:xfrm>
            <a:off x="107504" y="1097365"/>
            <a:ext cx="8855075" cy="4151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4000"/>
              </a:lnSpc>
              <a:spcBef>
                <a:spcPts val="1800"/>
              </a:spcBef>
              <a:buClr>
                <a:srgbClr val="A5B97E"/>
              </a:buClr>
              <a:buFont typeface="Wingdings" panose="05000000000000000000" pitchFamily="2" charset="2"/>
              <a:buChar char="ü"/>
            </a:pPr>
            <a:r>
              <a:rPr lang="ca-ES" altLang="ca-ES" sz="1700" dirty="0">
                <a:solidFill>
                  <a:srgbClr val="003399"/>
                </a:solidFill>
              </a:rPr>
              <a:t>28/12/2011</a:t>
            </a:r>
            <a:r>
              <a:rPr lang="ca-ES" altLang="ca-ES" sz="1700" dirty="0"/>
              <a:t> - El ple de l’Ajuntament de Navata aprova l’adhesió al </a:t>
            </a:r>
            <a:r>
              <a:rPr lang="ca-ES" altLang="ca-ES" sz="1700" b="1" dirty="0"/>
              <a:t>Pacte dels Alcaldes per l’Energia Sostenible</a:t>
            </a:r>
          </a:p>
          <a:p>
            <a:pPr algn="just">
              <a:lnSpc>
                <a:spcPct val="114000"/>
              </a:lnSpc>
              <a:spcBef>
                <a:spcPts val="1800"/>
              </a:spcBef>
              <a:buClr>
                <a:srgbClr val="A5B97E"/>
              </a:buClr>
              <a:buFont typeface="Wingdings" panose="05000000000000000000" pitchFamily="2" charset="2"/>
              <a:buChar char="ü"/>
            </a:pPr>
            <a:r>
              <a:rPr lang="ca-ES" altLang="ca-ES" sz="1700" dirty="0">
                <a:solidFill>
                  <a:srgbClr val="003399"/>
                </a:solidFill>
              </a:rPr>
              <a:t>18/12/2012</a:t>
            </a:r>
            <a:r>
              <a:rPr lang="ca-ES" altLang="ca-ES" sz="1700" dirty="0"/>
              <a:t> - </a:t>
            </a:r>
            <a:r>
              <a:rPr lang="ca-ES" altLang="ca-ES" sz="1700" b="1" dirty="0"/>
              <a:t>Pla d’Acció per a l’Energia Sostenible (PAES) </a:t>
            </a:r>
            <a:r>
              <a:rPr lang="ca-ES" altLang="ca-ES" sz="1700" dirty="0"/>
              <a:t>de Navata</a:t>
            </a:r>
          </a:p>
          <a:p>
            <a:pPr algn="just">
              <a:lnSpc>
                <a:spcPct val="114000"/>
              </a:lnSpc>
              <a:spcBef>
                <a:spcPts val="1800"/>
              </a:spcBef>
              <a:buClr>
                <a:srgbClr val="A5B97E"/>
              </a:buClr>
              <a:buFont typeface="Wingdings" panose="05000000000000000000" pitchFamily="2" charset="2"/>
              <a:buChar char="ü"/>
            </a:pPr>
            <a:r>
              <a:rPr lang="ca-ES" altLang="ca-ES" sz="1700" dirty="0">
                <a:solidFill>
                  <a:srgbClr val="003399"/>
                </a:solidFill>
              </a:rPr>
              <a:t>11/04/2016</a:t>
            </a:r>
            <a:r>
              <a:rPr lang="ca-ES" altLang="ca-ES" sz="1700" dirty="0"/>
              <a:t> - </a:t>
            </a:r>
            <a:r>
              <a:rPr lang="ca-ES" altLang="ca-ES" sz="1700" b="1" dirty="0"/>
              <a:t>Informe de seguiment </a:t>
            </a:r>
            <a:r>
              <a:rPr lang="ca-ES" altLang="ca-ES" sz="1700" dirty="0"/>
              <a:t>del PAES de Navata</a:t>
            </a:r>
          </a:p>
          <a:p>
            <a:pPr algn="just">
              <a:lnSpc>
                <a:spcPct val="114000"/>
              </a:lnSpc>
              <a:spcBef>
                <a:spcPts val="1800"/>
              </a:spcBef>
              <a:buClr>
                <a:srgbClr val="A5B97E"/>
              </a:buClr>
              <a:buFont typeface="Wingdings" panose="05000000000000000000" pitchFamily="2" charset="2"/>
              <a:buChar char="ü"/>
            </a:pPr>
            <a:r>
              <a:rPr lang="ca-ES" altLang="ca-ES" sz="1700" dirty="0">
                <a:solidFill>
                  <a:srgbClr val="003399"/>
                </a:solidFill>
              </a:rPr>
              <a:t>24/07/2019 </a:t>
            </a:r>
            <a:r>
              <a:rPr lang="ca-ES" altLang="ca-ES" sz="1700" dirty="0"/>
              <a:t>- El ple de l’Ajuntament de Navata aprova l’adhesió al nou </a:t>
            </a:r>
            <a:r>
              <a:rPr lang="ca-ES" altLang="ca-ES" sz="1700" b="1" dirty="0"/>
              <a:t>Pacte dels Alcaldes per l’Energia Sostenible i el Clima (PAESC)</a:t>
            </a:r>
            <a:r>
              <a:rPr lang="ca-ES" altLang="ca-ES" sz="1700" dirty="0"/>
              <a:t> amb el que es compromet a:</a:t>
            </a:r>
          </a:p>
          <a:p>
            <a:pPr lvl="1" algn="just">
              <a:lnSpc>
                <a:spcPct val="114000"/>
              </a:lnSpc>
              <a:spcBef>
                <a:spcPts val="1000"/>
              </a:spcBef>
              <a:buClr>
                <a:srgbClr val="A5B97E"/>
              </a:buClr>
              <a:buFont typeface="Arial" panose="020B0604020202020204" pitchFamily="34" charset="0"/>
              <a:buChar char="•"/>
            </a:pPr>
            <a:r>
              <a:rPr lang="ca-ES" altLang="ca-ES" sz="1700" i="1" dirty="0"/>
              <a:t>reduir les emissions en un 40% per a l’any 2030 (eficiència energètica i energies renovables)</a:t>
            </a:r>
          </a:p>
          <a:p>
            <a:pPr lvl="1" algn="just">
              <a:lnSpc>
                <a:spcPct val="114000"/>
              </a:lnSpc>
              <a:spcBef>
                <a:spcPts val="1000"/>
              </a:spcBef>
              <a:buClr>
                <a:srgbClr val="A5B97E"/>
              </a:buClr>
              <a:buFont typeface="Arial" panose="020B0604020202020204" pitchFamily="34" charset="0"/>
              <a:buChar char="•"/>
            </a:pPr>
            <a:r>
              <a:rPr lang="ca-ES" altLang="ca-ES" sz="1700" i="1" dirty="0"/>
              <a:t>analitzar la vulnerabilitat </a:t>
            </a:r>
            <a:r>
              <a:rPr lang="ca-ES" altLang="ca-ES" sz="1700" i="1" dirty="0" smtClean="0"/>
              <a:t>del municipi al </a:t>
            </a:r>
            <a:r>
              <a:rPr lang="ca-ES" altLang="ca-ES" sz="1700" i="1" dirty="0"/>
              <a:t>canvi </a:t>
            </a:r>
            <a:r>
              <a:rPr lang="ca-ES" altLang="ca-ES" sz="1700" i="1" dirty="0" smtClean="0"/>
              <a:t>climàtic</a:t>
            </a:r>
            <a:endParaRPr lang="ca-ES" altLang="ca-ES" sz="1700" i="1" dirty="0"/>
          </a:p>
          <a:p>
            <a:pPr lvl="1" algn="just">
              <a:lnSpc>
                <a:spcPct val="114000"/>
              </a:lnSpc>
              <a:spcBef>
                <a:spcPts val="1000"/>
              </a:spcBef>
              <a:buClr>
                <a:srgbClr val="A5B97E"/>
              </a:buClr>
              <a:buFont typeface="Arial" panose="020B0604020202020204" pitchFamily="34" charset="0"/>
              <a:buChar char="•"/>
            </a:pPr>
            <a:r>
              <a:rPr lang="ca-ES" altLang="ca-ES" sz="1700" i="1" dirty="0"/>
              <a:t>planificar i executar </a:t>
            </a:r>
            <a:r>
              <a:rPr lang="ca-ES" altLang="ca-ES" sz="1700" b="1" i="1" dirty="0"/>
              <a:t>accions de mitigació i adaptació </a:t>
            </a:r>
            <a:r>
              <a:rPr lang="ca-ES" altLang="ca-ES" sz="1700" i="1" dirty="0"/>
              <a:t>al canvi climàtic</a:t>
            </a:r>
          </a:p>
        </p:txBody>
      </p:sp>
      <p:sp>
        <p:nvSpPr>
          <p:cNvPr id="13318" name="QuadreDeText 9"/>
          <p:cNvSpPr txBox="1">
            <a:spLocks noChangeArrowheads="1"/>
          </p:cNvSpPr>
          <p:nvPr/>
        </p:nvSpPr>
        <p:spPr bwMode="auto">
          <a:xfrm>
            <a:off x="755576" y="5795935"/>
            <a:ext cx="7781925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14000"/>
              </a:lnSpc>
              <a:spcBef>
                <a:spcPts val="600"/>
              </a:spcBef>
            </a:pPr>
            <a:r>
              <a:rPr lang="ca-ES" altLang="ca-ES" sz="2000" dirty="0">
                <a:solidFill>
                  <a:srgbClr val="E34045"/>
                </a:solidFill>
              </a:rPr>
              <a:t>NAVATA ÉS MUNICIPI PILOT PER A LA REDACCIÓ DELS PAESC A COMARQUES GIRONINES</a:t>
            </a:r>
          </a:p>
        </p:txBody>
      </p:sp>
      <p:pic>
        <p:nvPicPr>
          <p:cNvPr id="13319" name="Picture 4" descr="http://pactealcaldes.ddgi.cat/wp-content/themes/alcaldes/img/flors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54"/>
          <a:stretch>
            <a:fillRect/>
          </a:stretch>
        </p:blipFill>
        <p:spPr bwMode="auto">
          <a:xfrm rot="538766">
            <a:off x="237866" y="5514152"/>
            <a:ext cx="606425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1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 sz="2200"/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71438" y="87313"/>
            <a:ext cx="79565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2200" b="1">
                <a:solidFill>
                  <a:schemeClr val="bg1"/>
                </a:solidFill>
              </a:rPr>
              <a:t>5. ACCIONS PLANIFICADES (PAES)</a:t>
            </a:r>
          </a:p>
        </p:txBody>
      </p:sp>
      <p:grpSp>
        <p:nvGrpSpPr>
          <p:cNvPr id="14340" name="Agrupa 3"/>
          <p:cNvGrpSpPr>
            <a:grpSpLocks/>
          </p:cNvGrpSpPr>
          <p:nvPr/>
        </p:nvGrpSpPr>
        <p:grpSpPr bwMode="auto">
          <a:xfrm>
            <a:off x="7132638" y="0"/>
            <a:ext cx="2011362" cy="893763"/>
            <a:chOff x="0" y="0"/>
            <a:chExt cx="1603375" cy="722312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1603375" cy="722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ca-ES">
                <a:latin typeface="+mn-lt"/>
              </a:endParaRPr>
            </a:p>
          </p:txBody>
        </p:sp>
        <p:pic>
          <p:nvPicPr>
            <p:cNvPr id="14348" name="13 Imagen" descr="Resultado de imagen de pacte d'alcaldes pel clima i l'energia log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3" y="23813"/>
              <a:ext cx="14287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180975" y="1062038"/>
            <a:ext cx="8639175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14000"/>
              </a:lnSpc>
              <a:spcBef>
                <a:spcPts val="1200"/>
              </a:spcBef>
            </a:pPr>
            <a:r>
              <a:rPr lang="ca-ES" altLang="ca-ES" dirty="0"/>
              <a:t>El grau d'implementació de les accions del PAES de Navata fins el 2016 ha estat del </a:t>
            </a:r>
            <a:r>
              <a:rPr lang="ca-ES" altLang="ca-ES" b="1" dirty="0"/>
              <a:t>55,93 %</a:t>
            </a:r>
            <a:r>
              <a:rPr lang="ca-ES" altLang="ca-ES" dirty="0"/>
              <a:t> i el percentatge d'estalvi assolit ha estat del </a:t>
            </a:r>
            <a:r>
              <a:rPr lang="ca-ES" altLang="ca-ES" b="1" dirty="0"/>
              <a:t>66,94 % </a:t>
            </a:r>
            <a:r>
              <a:rPr lang="ca-ES" altLang="ca-ES" dirty="0"/>
              <a:t>respecte el total d'emissions previstes per ser estalviades del 2005 al 2020, tenint en compte que les accions en curs s’han de completar fins el 2020.</a:t>
            </a:r>
          </a:p>
        </p:txBody>
      </p:sp>
      <p:sp>
        <p:nvSpPr>
          <p:cNvPr id="8" name="Rectangle 7"/>
          <p:cNvSpPr/>
          <p:nvPr/>
        </p:nvSpPr>
        <p:spPr>
          <a:xfrm>
            <a:off x="322263" y="2852738"/>
            <a:ext cx="4249737" cy="2778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ca-ES" sz="1200" i="1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Estat de les accions del PAES de Navata (Mitigació) en %</a:t>
            </a:r>
            <a:endParaRPr lang="ca-ES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434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176588"/>
            <a:ext cx="4414837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94"/>
          <a:stretch>
            <a:fillRect/>
          </a:stretch>
        </p:blipFill>
        <p:spPr bwMode="auto">
          <a:xfrm>
            <a:off x="4594225" y="3243263"/>
            <a:ext cx="4379913" cy="280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5004048" y="2852738"/>
            <a:ext cx="3849688" cy="2778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ca-ES" sz="1200" i="1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Emissions estalviades i pendents en tones de CO</a:t>
            </a:r>
            <a:r>
              <a:rPr lang="ca-ES" sz="1200" i="1" baseline="-25000" dirty="0">
                <a:solidFill>
                  <a:schemeClr val="bg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4346" name="Picture 4" descr="http://pactealcaldes.ddgi.cat/wp-content/themes/alcaldes/img/flors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54"/>
          <a:stretch>
            <a:fillRect/>
          </a:stretch>
        </p:blipFill>
        <p:spPr bwMode="auto">
          <a:xfrm rot="724539">
            <a:off x="8301038" y="5764213"/>
            <a:ext cx="606425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1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016" tIns="64008" rIns="128016" bIns="64008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ca-ES" altLang="ca-ES" sz="2200"/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71438" y="87313"/>
            <a:ext cx="79565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/>
          <a:lstStyle>
            <a:lvl1pPr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7952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a-ES" altLang="ca-ES" sz="2200" b="1">
                <a:solidFill>
                  <a:schemeClr val="bg1"/>
                </a:solidFill>
              </a:rPr>
              <a:t>5. ACCIONS PLANIFICADES (PAES)</a:t>
            </a:r>
          </a:p>
        </p:txBody>
      </p:sp>
      <p:grpSp>
        <p:nvGrpSpPr>
          <p:cNvPr id="14340" name="Agrupa 3"/>
          <p:cNvGrpSpPr>
            <a:grpSpLocks/>
          </p:cNvGrpSpPr>
          <p:nvPr/>
        </p:nvGrpSpPr>
        <p:grpSpPr bwMode="auto">
          <a:xfrm>
            <a:off x="7132638" y="0"/>
            <a:ext cx="2011362" cy="893763"/>
            <a:chOff x="0" y="0"/>
            <a:chExt cx="1603375" cy="722312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1603375" cy="722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ca-ES">
                <a:latin typeface="+mn-lt"/>
              </a:endParaRPr>
            </a:p>
          </p:txBody>
        </p:sp>
        <p:pic>
          <p:nvPicPr>
            <p:cNvPr id="14348" name="13 Imagen" descr="Resultado de imagen de pacte d'alcaldes pel clima i l'energia log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13" y="23813"/>
              <a:ext cx="14287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6" name="Picture 4" descr="http://pactealcaldes.ddgi.cat/wp-content/themes/alcaldes/img/flors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54"/>
          <a:stretch>
            <a:fillRect/>
          </a:stretch>
        </p:blipFill>
        <p:spPr bwMode="auto">
          <a:xfrm rot="724539">
            <a:off x="8431864" y="5857174"/>
            <a:ext cx="606425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512" y="967717"/>
            <a:ext cx="7848476" cy="373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Bef>
                <a:spcPts val="1200"/>
              </a:spcBef>
            </a:pPr>
            <a:r>
              <a:rPr lang="ca-ES" altLang="ca-ES" b="1" dirty="0" smtClean="0"/>
              <a:t>ALGUNES ACCIONS DE MITIGACIÓ REALITZADES A NAVATA (2005-2016)</a:t>
            </a:r>
            <a:endParaRPr lang="ca-ES" altLang="ca-ES" b="1" dirty="0"/>
          </a:p>
        </p:txBody>
      </p:sp>
      <p:sp>
        <p:nvSpPr>
          <p:cNvPr id="3" name="Rectangle 2"/>
          <p:cNvSpPr/>
          <p:nvPr/>
        </p:nvSpPr>
        <p:spPr>
          <a:xfrm>
            <a:off x="278330" y="1440424"/>
            <a:ext cx="8686158" cy="4940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500" dirty="0" smtClean="0"/>
              <a:t>Donar a l’agutzil municipal la figura de gestor energètic municipal</a:t>
            </a:r>
          </a:p>
          <a:p>
            <a:pPr marL="285750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500" dirty="0" smtClean="0"/>
              <a:t>Millora de l’eficiència energètica de l’escola Joaquim </a:t>
            </a:r>
            <a:r>
              <a:rPr lang="ca-ES" sz="1500" dirty="0" err="1" smtClean="0"/>
              <a:t>Vallmajó</a:t>
            </a:r>
            <a:endParaRPr lang="ca-ES" sz="1500" dirty="0" smtClean="0"/>
          </a:p>
          <a:p>
            <a:pPr marL="285750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500" dirty="0" smtClean="0"/>
              <a:t>Millora </a:t>
            </a:r>
            <a:r>
              <a:rPr lang="ca-ES" sz="1500" dirty="0"/>
              <a:t>de l’eficiència energètica del centre cívic </a:t>
            </a:r>
            <a:endParaRPr lang="ca-ES" sz="1500" dirty="0" smtClean="0"/>
          </a:p>
          <a:p>
            <a:pPr marL="285750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500" dirty="0"/>
              <a:t>Implantació d'un sistema de comptabilitat energètica (a través del CCAE</a:t>
            </a:r>
            <a:r>
              <a:rPr lang="ca-ES" sz="1500" dirty="0" smtClean="0"/>
              <a:t>)</a:t>
            </a:r>
          </a:p>
          <a:p>
            <a:pPr marL="285750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500" dirty="0"/>
              <a:t>Redistribució del IBI per potenciar la implantació d’energies renovables per </a:t>
            </a:r>
            <a:r>
              <a:rPr lang="ca-ES" sz="1500" dirty="0" smtClean="0"/>
              <a:t>autoconsum</a:t>
            </a:r>
          </a:p>
          <a:p>
            <a:pPr marL="285750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500" dirty="0" smtClean="0"/>
              <a:t>Instal·lar </a:t>
            </a:r>
            <a:r>
              <a:rPr lang="ca-ES" sz="1500" dirty="0"/>
              <a:t>rellotges astronòmics als quadres d'enllumenat que funcionen amb cèl·lula </a:t>
            </a:r>
            <a:r>
              <a:rPr lang="ca-ES" sz="1500" dirty="0" smtClean="0"/>
              <a:t>fotoelèctrica</a:t>
            </a:r>
          </a:p>
          <a:p>
            <a:pPr marL="285750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500" dirty="0"/>
              <a:t>Renovar i reduir la potència de l'enllumenat </a:t>
            </a:r>
            <a:r>
              <a:rPr lang="ca-ES" sz="1500" dirty="0" smtClean="0"/>
              <a:t>públic</a:t>
            </a:r>
          </a:p>
          <a:p>
            <a:pPr marL="285750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500" dirty="0" smtClean="0"/>
              <a:t>Reduir les potències de làmpada als quadres 1 i 5</a:t>
            </a:r>
          </a:p>
          <a:p>
            <a:pPr marL="285750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500" dirty="0"/>
              <a:t>Producció local d’energia a través de plaques solars fotovoltaiques</a:t>
            </a:r>
          </a:p>
          <a:p>
            <a:pPr marL="285750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500" dirty="0"/>
              <a:t>Instal·lar una caldera de biomassa i una xarxa de calor per a l'aigua calenta sanitària i la calefacció de diversos equipaments municipals </a:t>
            </a:r>
            <a:endParaRPr lang="ca-ES" sz="1500" dirty="0" smtClean="0"/>
          </a:p>
          <a:p>
            <a:pPr marL="285750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500" dirty="0"/>
              <a:t>Canvi de calderes de gasoil a calderes de gas natural (20 habitatges del nucli urbà)</a:t>
            </a:r>
            <a:endParaRPr lang="ca-ES" sz="1500" dirty="0" smtClean="0"/>
          </a:p>
          <a:p>
            <a:pPr marL="285750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500" dirty="0"/>
              <a:t>Introducció d'elements per pacificar el trànsit </a:t>
            </a:r>
            <a:r>
              <a:rPr lang="ca-ES" sz="1500" dirty="0" smtClean="0"/>
              <a:t>rodat i </a:t>
            </a:r>
            <a:r>
              <a:rPr lang="ca-ES" sz="1500" dirty="0" err="1" smtClean="0"/>
              <a:t>Peatonalització</a:t>
            </a:r>
            <a:r>
              <a:rPr lang="ca-ES" sz="1500" dirty="0" smtClean="0"/>
              <a:t> </a:t>
            </a:r>
            <a:r>
              <a:rPr lang="ca-ES" sz="1500" dirty="0"/>
              <a:t>de </a:t>
            </a:r>
            <a:r>
              <a:rPr lang="ca-ES" sz="1500" dirty="0" smtClean="0"/>
              <a:t>carrers</a:t>
            </a:r>
          </a:p>
          <a:p>
            <a:pPr marL="285750" indent="-285750">
              <a:lnSpc>
                <a:spcPct val="114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500" dirty="0"/>
              <a:t>Implantar la recollida de la FORM, de la fracció verda i compostar-la, bonificar la taxa d'escombraries, augment del nombre de </a:t>
            </a:r>
            <a:r>
              <a:rPr lang="ca-ES" sz="1500" dirty="0" err="1"/>
              <a:t>compostaires</a:t>
            </a:r>
            <a:endParaRPr lang="ca-ES" sz="1500" dirty="0"/>
          </a:p>
        </p:txBody>
      </p:sp>
    </p:spTree>
    <p:extLst>
      <p:ext uri="{BB962C8B-B14F-4D97-AF65-F5344CB8AC3E}">
        <p14:creationId xmlns:p14="http://schemas.microsoft.com/office/powerpoint/2010/main" val="32112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00"/>
        </a:solidFill>
        <a:ln w="9525" cap="flat" cmpd="sng" algn="ctr">
          <a:solidFill>
            <a:srgbClr val="99CC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00"/>
        </a:solidFill>
        <a:ln w="9525" cap="flat" cmpd="sng" algn="ctr">
          <a:solidFill>
            <a:srgbClr val="99CC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7223</TotalTime>
  <Words>1231</Words>
  <Application>Microsoft Office PowerPoint</Application>
  <PresentationFormat>Presentació en pantalla (4:3)</PresentationFormat>
  <Paragraphs>148</Paragraphs>
  <Slides>18</Slides>
  <Notes>1</Notes>
  <HiddenSlides>0</HiddenSlides>
  <MMClips>0</MMClips>
  <ScaleCrop>false</ScaleCrop>
  <HeadingPairs>
    <vt:vector size="6" baseType="variant">
      <vt:variant>
        <vt:lpstr>Tipus de lletra utilitzats</vt:lpstr>
      </vt:variant>
      <vt:variant>
        <vt:i4>5</vt:i4>
      </vt:variant>
      <vt:variant>
        <vt:lpstr>Tema</vt:lpstr>
      </vt:variant>
      <vt:variant>
        <vt:i4>2</vt:i4>
      </vt:variant>
      <vt:variant>
        <vt:lpstr>Títols de les diapositives</vt:lpstr>
      </vt:variant>
      <vt:variant>
        <vt:i4>18</vt:i4>
      </vt:variant>
    </vt:vector>
  </HeadingPairs>
  <TitlesOfParts>
    <vt:vector size="25" baseType="lpstr">
      <vt:lpstr>Arial</vt:lpstr>
      <vt:lpstr>Calibri</vt:lpstr>
      <vt:lpstr>DejaVu Sans</vt:lpstr>
      <vt:lpstr>Times New Roman</vt:lpstr>
      <vt:lpstr>Wingdings</vt:lpstr>
      <vt:lpstr>Default Design</vt:lpstr>
      <vt:lpstr>Conception personnalisée</vt:lpstr>
      <vt:lpstr>Pla d’Acció per l’Energia Sostenible i el Clima de Navata (PAESC)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Krista</dc:creator>
  <cp:lastModifiedBy>Anna Pibernat</cp:lastModifiedBy>
  <cp:revision>167</cp:revision>
  <dcterms:created xsi:type="dcterms:W3CDTF">2008-12-10T11:25:20Z</dcterms:created>
  <dcterms:modified xsi:type="dcterms:W3CDTF">2019-09-23T16:00:40Z</dcterms:modified>
</cp:coreProperties>
</file>